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4" r:id="rId8"/>
    <p:sldId id="302" r:id="rId9"/>
    <p:sldId id="257" r:id="rId10"/>
    <p:sldId id="304" r:id="rId11"/>
    <p:sldId id="263" r:id="rId12"/>
    <p:sldId id="301" r:id="rId13"/>
    <p:sldId id="303" r:id="rId14"/>
    <p:sldId id="305" r:id="rId15"/>
    <p:sldId id="306" r:id="rId16"/>
    <p:sldId id="266" r:id="rId17"/>
    <p:sldId id="268" r:id="rId18"/>
    <p:sldId id="267" r:id="rId19"/>
    <p:sldId id="271" r:id="rId20"/>
    <p:sldId id="272" r:id="rId21"/>
    <p:sldId id="269" r:id="rId22"/>
    <p:sldId id="307" r:id="rId23"/>
    <p:sldId id="308" r:id="rId24"/>
    <p:sldId id="309" r:id="rId25"/>
    <p:sldId id="310" r:id="rId26"/>
    <p:sldId id="311" r:id="rId27"/>
    <p:sldId id="283" r:id="rId28"/>
    <p:sldId id="312" r:id="rId29"/>
    <p:sldId id="313" r:id="rId30"/>
    <p:sldId id="286" r:id="rId31"/>
    <p:sldId id="287" r:id="rId32"/>
    <p:sldId id="314" r:id="rId33"/>
    <p:sldId id="288" r:id="rId34"/>
    <p:sldId id="30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0C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374BBE-02EE-46DB-A34A-0E02921E374B}" v="1337" dt="2022-10-24T09:57:48.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75" d="100"/>
          <a:sy n="75" d="100"/>
        </p:scale>
        <p:origin x="965"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F0F85-7145-4CB7-9080-794469B5E75E}"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3FE316F3-9886-4A28-A4BA-C0D04A66802A}">
      <dgm:prSet/>
      <dgm:spPr/>
      <dgm:t>
        <a:bodyPr/>
        <a:lstStyle/>
        <a:p>
          <a:r>
            <a:rPr lang="en-US" dirty="0"/>
            <a:t>Total Number of Transactions             : 541909</a:t>
          </a:r>
        </a:p>
      </dgm:t>
    </dgm:pt>
    <dgm:pt modelId="{FCE78915-D57A-4792-A4A3-ED0836E70701}" type="parTrans" cxnId="{EEC95F4C-661F-47E4-B064-2E1D5102B2DB}">
      <dgm:prSet/>
      <dgm:spPr/>
      <dgm:t>
        <a:bodyPr/>
        <a:lstStyle/>
        <a:p>
          <a:endParaRPr lang="en-US"/>
        </a:p>
      </dgm:t>
    </dgm:pt>
    <dgm:pt modelId="{3CFE9570-3B84-4379-8833-05415BDFD7FC}" type="sibTrans" cxnId="{EEC95F4C-661F-47E4-B064-2E1D5102B2DB}">
      <dgm:prSet/>
      <dgm:spPr/>
      <dgm:t>
        <a:bodyPr/>
        <a:lstStyle/>
        <a:p>
          <a:endParaRPr lang="en-US"/>
        </a:p>
      </dgm:t>
    </dgm:pt>
    <dgm:pt modelId="{D613BF0E-DF26-401C-9417-B46B8D5976A2}">
      <dgm:prSet/>
      <dgm:spPr/>
      <dgm:t>
        <a:bodyPr/>
        <a:lstStyle/>
        <a:p>
          <a:r>
            <a:rPr lang="en-US" dirty="0"/>
            <a:t>Number of Cancelled Transactions      : 9288</a:t>
          </a:r>
        </a:p>
      </dgm:t>
    </dgm:pt>
    <dgm:pt modelId="{032B0249-6250-4887-AA72-BACE238241A4}" type="parTrans" cxnId="{1A94188E-CD9A-443F-B47E-2F6325376C58}">
      <dgm:prSet/>
      <dgm:spPr/>
      <dgm:t>
        <a:bodyPr/>
        <a:lstStyle/>
        <a:p>
          <a:endParaRPr lang="en-US"/>
        </a:p>
      </dgm:t>
    </dgm:pt>
    <dgm:pt modelId="{45A5E878-DB4E-4A43-8CC4-1091A037E728}" type="sibTrans" cxnId="{1A94188E-CD9A-443F-B47E-2F6325376C58}">
      <dgm:prSet/>
      <dgm:spPr/>
      <dgm:t>
        <a:bodyPr/>
        <a:lstStyle/>
        <a:p>
          <a:endParaRPr lang="en-US"/>
        </a:p>
      </dgm:t>
    </dgm:pt>
    <dgm:pt modelId="{C50E5032-766B-4E51-9430-23232BF1BEBF}">
      <dgm:prSet/>
      <dgm:spPr/>
      <dgm:t>
        <a:bodyPr/>
        <a:lstStyle/>
        <a:p>
          <a:r>
            <a:rPr lang="en-US" dirty="0"/>
            <a:t>Percentage of Cancelled Transactions : %1.71</a:t>
          </a:r>
        </a:p>
      </dgm:t>
    </dgm:pt>
    <dgm:pt modelId="{9CC20F62-99B1-467F-89E7-B262EA790139}" type="parTrans" cxnId="{6B5DE3A9-70C0-4E25-88A7-8ACB66FF30D3}">
      <dgm:prSet/>
      <dgm:spPr/>
      <dgm:t>
        <a:bodyPr/>
        <a:lstStyle/>
        <a:p>
          <a:endParaRPr lang="en-US"/>
        </a:p>
      </dgm:t>
    </dgm:pt>
    <dgm:pt modelId="{9E56B86B-1D92-4DE3-B1E8-5EC0ACF29A17}" type="sibTrans" cxnId="{6B5DE3A9-70C0-4E25-88A7-8ACB66FF30D3}">
      <dgm:prSet/>
      <dgm:spPr/>
      <dgm:t>
        <a:bodyPr/>
        <a:lstStyle/>
        <a:p>
          <a:endParaRPr lang="en-US"/>
        </a:p>
      </dgm:t>
    </dgm:pt>
    <dgm:pt modelId="{F902154D-B698-4661-A86D-DF0BAF138483}">
      <dgm:prSet phldr="0"/>
      <dgm:spPr/>
      <dgm:t>
        <a:bodyPr/>
        <a:lstStyle/>
        <a:p>
          <a:r>
            <a:rPr lang="en-US" dirty="0"/>
            <a:t>Unique invoices                                 : 25.900 </a:t>
          </a:r>
        </a:p>
      </dgm:t>
    </dgm:pt>
    <dgm:pt modelId="{2556F0B2-7465-4DAE-A9DD-82B4B122599C}" type="parTrans" cxnId="{EFFDD923-1780-438D-9CA1-727A07E94F0C}">
      <dgm:prSet/>
      <dgm:spPr/>
    </dgm:pt>
    <dgm:pt modelId="{03478BF8-928D-4B8E-ABAF-69C408AFFC4F}" type="sibTrans" cxnId="{EFFDD923-1780-438D-9CA1-727A07E94F0C}">
      <dgm:prSet/>
      <dgm:spPr/>
      <dgm:t>
        <a:bodyPr/>
        <a:lstStyle/>
        <a:p>
          <a:endParaRPr lang="en-US"/>
        </a:p>
      </dgm:t>
    </dgm:pt>
    <dgm:pt modelId="{D193C321-BA3C-44BE-A142-CFF877F79A74}" type="pres">
      <dgm:prSet presAssocID="{DB4F0F85-7145-4CB7-9080-794469B5E75E}" presName="outerComposite" presStyleCnt="0">
        <dgm:presLayoutVars>
          <dgm:chMax val="5"/>
          <dgm:dir/>
          <dgm:resizeHandles val="exact"/>
        </dgm:presLayoutVars>
      </dgm:prSet>
      <dgm:spPr/>
    </dgm:pt>
    <dgm:pt modelId="{617C0734-84EA-4B5F-8137-31DBD949199C}" type="pres">
      <dgm:prSet presAssocID="{DB4F0F85-7145-4CB7-9080-794469B5E75E}" presName="dummyMaxCanvas" presStyleCnt="0">
        <dgm:presLayoutVars/>
      </dgm:prSet>
      <dgm:spPr/>
    </dgm:pt>
    <dgm:pt modelId="{E7F9AC85-1D39-4A3C-9FA9-A00DC66E9AEC}" type="pres">
      <dgm:prSet presAssocID="{DB4F0F85-7145-4CB7-9080-794469B5E75E}" presName="FourNodes_1" presStyleLbl="node1" presStyleIdx="0" presStyleCnt="4">
        <dgm:presLayoutVars>
          <dgm:bulletEnabled val="1"/>
        </dgm:presLayoutVars>
      </dgm:prSet>
      <dgm:spPr/>
    </dgm:pt>
    <dgm:pt modelId="{2801EE19-FA39-4AD0-9455-30AB674A2D61}" type="pres">
      <dgm:prSet presAssocID="{DB4F0F85-7145-4CB7-9080-794469B5E75E}" presName="FourNodes_2" presStyleLbl="node1" presStyleIdx="1" presStyleCnt="4">
        <dgm:presLayoutVars>
          <dgm:bulletEnabled val="1"/>
        </dgm:presLayoutVars>
      </dgm:prSet>
      <dgm:spPr/>
    </dgm:pt>
    <dgm:pt modelId="{F081E8EF-FF7A-482E-8596-FF5A5C6CE210}" type="pres">
      <dgm:prSet presAssocID="{DB4F0F85-7145-4CB7-9080-794469B5E75E}" presName="FourNodes_3" presStyleLbl="node1" presStyleIdx="2" presStyleCnt="4">
        <dgm:presLayoutVars>
          <dgm:bulletEnabled val="1"/>
        </dgm:presLayoutVars>
      </dgm:prSet>
      <dgm:spPr/>
    </dgm:pt>
    <dgm:pt modelId="{A4F80AF6-8741-4D5E-B9CE-3754A095B887}" type="pres">
      <dgm:prSet presAssocID="{DB4F0F85-7145-4CB7-9080-794469B5E75E}" presName="FourNodes_4" presStyleLbl="node1" presStyleIdx="3" presStyleCnt="4">
        <dgm:presLayoutVars>
          <dgm:bulletEnabled val="1"/>
        </dgm:presLayoutVars>
      </dgm:prSet>
      <dgm:spPr/>
    </dgm:pt>
    <dgm:pt modelId="{0C6B21E0-7529-4E74-819B-F9788C58E1FF}" type="pres">
      <dgm:prSet presAssocID="{DB4F0F85-7145-4CB7-9080-794469B5E75E}" presName="FourConn_1-2" presStyleLbl="fgAccFollowNode1" presStyleIdx="0" presStyleCnt="3">
        <dgm:presLayoutVars>
          <dgm:bulletEnabled val="1"/>
        </dgm:presLayoutVars>
      </dgm:prSet>
      <dgm:spPr/>
    </dgm:pt>
    <dgm:pt modelId="{AE4F882B-C96A-46C4-A053-8C1365EEB87D}" type="pres">
      <dgm:prSet presAssocID="{DB4F0F85-7145-4CB7-9080-794469B5E75E}" presName="FourConn_2-3" presStyleLbl="fgAccFollowNode1" presStyleIdx="1" presStyleCnt="3">
        <dgm:presLayoutVars>
          <dgm:bulletEnabled val="1"/>
        </dgm:presLayoutVars>
      </dgm:prSet>
      <dgm:spPr/>
    </dgm:pt>
    <dgm:pt modelId="{FE1F4033-2C9B-4C27-98E1-CEBF38032980}" type="pres">
      <dgm:prSet presAssocID="{DB4F0F85-7145-4CB7-9080-794469B5E75E}" presName="FourConn_3-4" presStyleLbl="fgAccFollowNode1" presStyleIdx="2" presStyleCnt="3">
        <dgm:presLayoutVars>
          <dgm:bulletEnabled val="1"/>
        </dgm:presLayoutVars>
      </dgm:prSet>
      <dgm:spPr/>
    </dgm:pt>
    <dgm:pt modelId="{6BD0970D-53A1-4D3F-8F79-BF9662D49286}" type="pres">
      <dgm:prSet presAssocID="{DB4F0F85-7145-4CB7-9080-794469B5E75E}" presName="FourNodes_1_text" presStyleLbl="node1" presStyleIdx="3" presStyleCnt="4">
        <dgm:presLayoutVars>
          <dgm:bulletEnabled val="1"/>
        </dgm:presLayoutVars>
      </dgm:prSet>
      <dgm:spPr/>
    </dgm:pt>
    <dgm:pt modelId="{AB700831-8079-4C2F-9AB4-32B1A1766A2F}" type="pres">
      <dgm:prSet presAssocID="{DB4F0F85-7145-4CB7-9080-794469B5E75E}" presName="FourNodes_2_text" presStyleLbl="node1" presStyleIdx="3" presStyleCnt="4">
        <dgm:presLayoutVars>
          <dgm:bulletEnabled val="1"/>
        </dgm:presLayoutVars>
      </dgm:prSet>
      <dgm:spPr/>
    </dgm:pt>
    <dgm:pt modelId="{F2400D10-A6B7-40B0-A8BE-5BE2EC7FBC8E}" type="pres">
      <dgm:prSet presAssocID="{DB4F0F85-7145-4CB7-9080-794469B5E75E}" presName="FourNodes_3_text" presStyleLbl="node1" presStyleIdx="3" presStyleCnt="4">
        <dgm:presLayoutVars>
          <dgm:bulletEnabled val="1"/>
        </dgm:presLayoutVars>
      </dgm:prSet>
      <dgm:spPr/>
    </dgm:pt>
    <dgm:pt modelId="{B301F07A-78DF-4D3C-8040-1EB1241E0119}" type="pres">
      <dgm:prSet presAssocID="{DB4F0F85-7145-4CB7-9080-794469B5E75E}" presName="FourNodes_4_text" presStyleLbl="node1" presStyleIdx="3" presStyleCnt="4">
        <dgm:presLayoutVars>
          <dgm:bulletEnabled val="1"/>
        </dgm:presLayoutVars>
      </dgm:prSet>
      <dgm:spPr/>
    </dgm:pt>
  </dgm:ptLst>
  <dgm:cxnLst>
    <dgm:cxn modelId="{EFFDD923-1780-438D-9CA1-727A07E94F0C}" srcId="{DB4F0F85-7145-4CB7-9080-794469B5E75E}" destId="{F902154D-B698-4661-A86D-DF0BAF138483}" srcOrd="1" destOrd="0" parTransId="{2556F0B2-7465-4DAE-A9DD-82B4B122599C}" sibTransId="{03478BF8-928D-4B8E-ABAF-69C408AFFC4F}"/>
    <dgm:cxn modelId="{BBDF5030-427E-4022-BABA-110E25F619C9}" type="presOf" srcId="{3FE316F3-9886-4A28-A4BA-C0D04A66802A}" destId="{E7F9AC85-1D39-4A3C-9FA9-A00DC66E9AEC}" srcOrd="0" destOrd="0" presId="urn:microsoft.com/office/officeart/2005/8/layout/vProcess5"/>
    <dgm:cxn modelId="{D5EF5B3C-2F6C-40A1-BE2E-AE8B1E7A14AB}" type="presOf" srcId="{C50E5032-766B-4E51-9430-23232BF1BEBF}" destId="{A4F80AF6-8741-4D5E-B9CE-3754A095B887}" srcOrd="0" destOrd="0" presId="urn:microsoft.com/office/officeart/2005/8/layout/vProcess5"/>
    <dgm:cxn modelId="{3FC22040-0826-4AAF-AF48-78C1D5B3E8F0}" type="presOf" srcId="{D613BF0E-DF26-401C-9417-B46B8D5976A2}" destId="{F2400D10-A6B7-40B0-A8BE-5BE2EC7FBC8E}" srcOrd="1" destOrd="0" presId="urn:microsoft.com/office/officeart/2005/8/layout/vProcess5"/>
    <dgm:cxn modelId="{1E8E7665-513C-4324-9CA7-D1196784CB53}" type="presOf" srcId="{F902154D-B698-4661-A86D-DF0BAF138483}" destId="{AB700831-8079-4C2F-9AB4-32B1A1766A2F}" srcOrd="1" destOrd="0" presId="urn:microsoft.com/office/officeart/2005/8/layout/vProcess5"/>
    <dgm:cxn modelId="{F886154C-3BAE-4BFE-8E66-046AADCD3535}" type="presOf" srcId="{3FE316F3-9886-4A28-A4BA-C0D04A66802A}" destId="{6BD0970D-53A1-4D3F-8F79-BF9662D49286}" srcOrd="1" destOrd="0" presId="urn:microsoft.com/office/officeart/2005/8/layout/vProcess5"/>
    <dgm:cxn modelId="{EEC95F4C-661F-47E4-B064-2E1D5102B2DB}" srcId="{DB4F0F85-7145-4CB7-9080-794469B5E75E}" destId="{3FE316F3-9886-4A28-A4BA-C0D04A66802A}" srcOrd="0" destOrd="0" parTransId="{FCE78915-D57A-4792-A4A3-ED0836E70701}" sibTransId="{3CFE9570-3B84-4379-8833-05415BDFD7FC}"/>
    <dgm:cxn modelId="{5C0D256E-477D-4113-A112-BB043B0488AA}" type="presOf" srcId="{C50E5032-766B-4E51-9430-23232BF1BEBF}" destId="{B301F07A-78DF-4D3C-8040-1EB1241E0119}" srcOrd="1" destOrd="0" presId="urn:microsoft.com/office/officeart/2005/8/layout/vProcess5"/>
    <dgm:cxn modelId="{DBF0A279-D314-490F-88C0-DFF5E20ED909}" type="presOf" srcId="{D613BF0E-DF26-401C-9417-B46B8D5976A2}" destId="{F081E8EF-FF7A-482E-8596-FF5A5C6CE210}" srcOrd="0" destOrd="0" presId="urn:microsoft.com/office/officeart/2005/8/layout/vProcess5"/>
    <dgm:cxn modelId="{C267B580-7F3A-4760-BEDD-C9BABCA596F7}" type="presOf" srcId="{F902154D-B698-4661-A86D-DF0BAF138483}" destId="{2801EE19-FA39-4AD0-9455-30AB674A2D61}" srcOrd="0" destOrd="0" presId="urn:microsoft.com/office/officeart/2005/8/layout/vProcess5"/>
    <dgm:cxn modelId="{1A94188E-CD9A-443F-B47E-2F6325376C58}" srcId="{DB4F0F85-7145-4CB7-9080-794469B5E75E}" destId="{D613BF0E-DF26-401C-9417-B46B8D5976A2}" srcOrd="2" destOrd="0" parTransId="{032B0249-6250-4887-AA72-BACE238241A4}" sibTransId="{45A5E878-DB4E-4A43-8CC4-1091A037E728}"/>
    <dgm:cxn modelId="{E2BAD099-E396-4595-BE67-62D09DA493E6}" type="presOf" srcId="{DB4F0F85-7145-4CB7-9080-794469B5E75E}" destId="{D193C321-BA3C-44BE-A142-CFF877F79A74}" srcOrd="0" destOrd="0" presId="urn:microsoft.com/office/officeart/2005/8/layout/vProcess5"/>
    <dgm:cxn modelId="{6B5DE3A9-70C0-4E25-88A7-8ACB66FF30D3}" srcId="{DB4F0F85-7145-4CB7-9080-794469B5E75E}" destId="{C50E5032-766B-4E51-9430-23232BF1BEBF}" srcOrd="3" destOrd="0" parTransId="{9CC20F62-99B1-467F-89E7-B262EA790139}" sibTransId="{9E56B86B-1D92-4DE3-B1E8-5EC0ACF29A17}"/>
    <dgm:cxn modelId="{33CD71B4-01D2-44F9-AF5E-8CA2E2B2D1DD}" type="presOf" srcId="{03478BF8-928D-4B8E-ABAF-69C408AFFC4F}" destId="{AE4F882B-C96A-46C4-A053-8C1365EEB87D}" srcOrd="0" destOrd="0" presId="urn:microsoft.com/office/officeart/2005/8/layout/vProcess5"/>
    <dgm:cxn modelId="{DD2EAAB9-6C01-40CF-A594-C92F57A96CBD}" type="presOf" srcId="{45A5E878-DB4E-4A43-8CC4-1091A037E728}" destId="{FE1F4033-2C9B-4C27-98E1-CEBF38032980}" srcOrd="0" destOrd="0" presId="urn:microsoft.com/office/officeart/2005/8/layout/vProcess5"/>
    <dgm:cxn modelId="{4D032EBE-0586-47C9-AC74-495D40153CA0}" type="presOf" srcId="{3CFE9570-3B84-4379-8833-05415BDFD7FC}" destId="{0C6B21E0-7529-4E74-819B-F9788C58E1FF}" srcOrd="0" destOrd="0" presId="urn:microsoft.com/office/officeart/2005/8/layout/vProcess5"/>
    <dgm:cxn modelId="{812B2777-8E02-48B8-8108-B73DEECDC14B}" type="presParOf" srcId="{D193C321-BA3C-44BE-A142-CFF877F79A74}" destId="{617C0734-84EA-4B5F-8137-31DBD949199C}" srcOrd="0" destOrd="0" presId="urn:microsoft.com/office/officeart/2005/8/layout/vProcess5"/>
    <dgm:cxn modelId="{90D535E7-D33D-4944-83E0-B2E37B660FF3}" type="presParOf" srcId="{D193C321-BA3C-44BE-A142-CFF877F79A74}" destId="{E7F9AC85-1D39-4A3C-9FA9-A00DC66E9AEC}" srcOrd="1" destOrd="0" presId="urn:microsoft.com/office/officeart/2005/8/layout/vProcess5"/>
    <dgm:cxn modelId="{410B6145-9828-465E-9C37-E3147B144AA1}" type="presParOf" srcId="{D193C321-BA3C-44BE-A142-CFF877F79A74}" destId="{2801EE19-FA39-4AD0-9455-30AB674A2D61}" srcOrd="2" destOrd="0" presId="urn:microsoft.com/office/officeart/2005/8/layout/vProcess5"/>
    <dgm:cxn modelId="{9EF23356-5D79-4F8C-B36B-BC79FCD5305A}" type="presParOf" srcId="{D193C321-BA3C-44BE-A142-CFF877F79A74}" destId="{F081E8EF-FF7A-482E-8596-FF5A5C6CE210}" srcOrd="3" destOrd="0" presId="urn:microsoft.com/office/officeart/2005/8/layout/vProcess5"/>
    <dgm:cxn modelId="{6895D6F3-277C-4BA5-B306-EE943E3B7C1A}" type="presParOf" srcId="{D193C321-BA3C-44BE-A142-CFF877F79A74}" destId="{A4F80AF6-8741-4D5E-B9CE-3754A095B887}" srcOrd="4" destOrd="0" presId="urn:microsoft.com/office/officeart/2005/8/layout/vProcess5"/>
    <dgm:cxn modelId="{A8ECBA50-D498-4597-8B69-A715CD44D0DF}" type="presParOf" srcId="{D193C321-BA3C-44BE-A142-CFF877F79A74}" destId="{0C6B21E0-7529-4E74-819B-F9788C58E1FF}" srcOrd="5" destOrd="0" presId="urn:microsoft.com/office/officeart/2005/8/layout/vProcess5"/>
    <dgm:cxn modelId="{A6867985-526C-47E0-B0A4-C300C92705E7}" type="presParOf" srcId="{D193C321-BA3C-44BE-A142-CFF877F79A74}" destId="{AE4F882B-C96A-46C4-A053-8C1365EEB87D}" srcOrd="6" destOrd="0" presId="urn:microsoft.com/office/officeart/2005/8/layout/vProcess5"/>
    <dgm:cxn modelId="{147FC223-8CA1-4BFE-9A92-2D1B12E60B88}" type="presParOf" srcId="{D193C321-BA3C-44BE-A142-CFF877F79A74}" destId="{FE1F4033-2C9B-4C27-98E1-CEBF38032980}" srcOrd="7" destOrd="0" presId="urn:microsoft.com/office/officeart/2005/8/layout/vProcess5"/>
    <dgm:cxn modelId="{21997791-E6DD-4696-B7AF-6BF194710586}" type="presParOf" srcId="{D193C321-BA3C-44BE-A142-CFF877F79A74}" destId="{6BD0970D-53A1-4D3F-8F79-BF9662D49286}" srcOrd="8" destOrd="0" presId="urn:microsoft.com/office/officeart/2005/8/layout/vProcess5"/>
    <dgm:cxn modelId="{F2BE5EBD-5909-4A39-8AD3-4D7C48A1BBB3}" type="presParOf" srcId="{D193C321-BA3C-44BE-A142-CFF877F79A74}" destId="{AB700831-8079-4C2F-9AB4-32B1A1766A2F}" srcOrd="9" destOrd="0" presId="urn:microsoft.com/office/officeart/2005/8/layout/vProcess5"/>
    <dgm:cxn modelId="{4E228EF3-8909-4F17-A6F1-D95705988D85}" type="presParOf" srcId="{D193C321-BA3C-44BE-A142-CFF877F79A74}" destId="{F2400D10-A6B7-40B0-A8BE-5BE2EC7FBC8E}" srcOrd="10" destOrd="0" presId="urn:microsoft.com/office/officeart/2005/8/layout/vProcess5"/>
    <dgm:cxn modelId="{C1B23A16-5326-45F2-B8DE-24E3F9E1B57B}" type="presParOf" srcId="{D193C321-BA3C-44BE-A142-CFF877F79A74}" destId="{B301F07A-78DF-4D3C-8040-1EB1241E011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9AC85-1D39-4A3C-9FA9-A00DC66E9AEC}">
      <dsp:nvSpPr>
        <dsp:cNvPr id="0" name=""/>
        <dsp:cNvSpPr/>
      </dsp:nvSpPr>
      <dsp:spPr>
        <a:xfrm>
          <a:off x="0" y="0"/>
          <a:ext cx="7924799" cy="788667"/>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Total Number of Transactions             : 541909</a:t>
          </a:r>
        </a:p>
      </dsp:txBody>
      <dsp:txXfrm>
        <a:off x="23099" y="23099"/>
        <a:ext cx="7007124" cy="742469"/>
      </dsp:txXfrm>
    </dsp:sp>
    <dsp:sp modelId="{2801EE19-FA39-4AD0-9455-30AB674A2D61}">
      <dsp:nvSpPr>
        <dsp:cNvPr id="0" name=""/>
        <dsp:cNvSpPr/>
      </dsp:nvSpPr>
      <dsp:spPr>
        <a:xfrm>
          <a:off x="663701" y="932061"/>
          <a:ext cx="7924799" cy="788667"/>
        </a:xfrm>
        <a:prstGeom prst="roundRect">
          <a:avLst>
            <a:gd name="adj" fmla="val 10000"/>
          </a:avLst>
        </a:prstGeom>
        <a:gradFill rotWithShape="0">
          <a:gsLst>
            <a:gs pos="0">
              <a:schemeClr val="accent2">
                <a:hueOff val="-489677"/>
                <a:satOff val="-10832"/>
                <a:lumOff val="-2157"/>
                <a:alphaOff val="0"/>
                <a:tint val="94000"/>
                <a:satMod val="105000"/>
                <a:lumMod val="102000"/>
              </a:schemeClr>
            </a:gs>
            <a:gs pos="100000">
              <a:schemeClr val="accent2">
                <a:hueOff val="-489677"/>
                <a:satOff val="-10832"/>
                <a:lumOff val="-215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Unique invoices                                 : 25.900 </a:t>
          </a:r>
        </a:p>
      </dsp:txBody>
      <dsp:txXfrm>
        <a:off x="686800" y="955160"/>
        <a:ext cx="6702265" cy="742469"/>
      </dsp:txXfrm>
    </dsp:sp>
    <dsp:sp modelId="{F081E8EF-FF7A-482E-8596-FF5A5C6CE210}">
      <dsp:nvSpPr>
        <dsp:cNvPr id="0" name=""/>
        <dsp:cNvSpPr/>
      </dsp:nvSpPr>
      <dsp:spPr>
        <a:xfrm>
          <a:off x="1317497" y="1864122"/>
          <a:ext cx="7924799" cy="788667"/>
        </a:xfrm>
        <a:prstGeom prst="roundRect">
          <a:avLst>
            <a:gd name="adj" fmla="val 10000"/>
          </a:avLst>
        </a:prstGeom>
        <a:gradFill rotWithShape="0">
          <a:gsLst>
            <a:gs pos="0">
              <a:schemeClr val="accent2">
                <a:hueOff val="-979354"/>
                <a:satOff val="-21663"/>
                <a:lumOff val="-4313"/>
                <a:alphaOff val="0"/>
                <a:tint val="94000"/>
                <a:satMod val="105000"/>
                <a:lumMod val="102000"/>
              </a:schemeClr>
            </a:gs>
            <a:gs pos="100000">
              <a:schemeClr val="accent2">
                <a:hueOff val="-979354"/>
                <a:satOff val="-21663"/>
                <a:lumOff val="-43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Number of Cancelled Transactions      : 9288</a:t>
          </a:r>
        </a:p>
      </dsp:txBody>
      <dsp:txXfrm>
        <a:off x="1340596" y="1887221"/>
        <a:ext cx="6712171" cy="742468"/>
      </dsp:txXfrm>
    </dsp:sp>
    <dsp:sp modelId="{A4F80AF6-8741-4D5E-B9CE-3754A095B887}">
      <dsp:nvSpPr>
        <dsp:cNvPr id="0" name=""/>
        <dsp:cNvSpPr/>
      </dsp:nvSpPr>
      <dsp:spPr>
        <a:xfrm>
          <a:off x="1981199" y="2796183"/>
          <a:ext cx="7924799" cy="788667"/>
        </a:xfrm>
        <a:prstGeom prst="roundRect">
          <a:avLst>
            <a:gd name="adj" fmla="val 10000"/>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Percentage of Cancelled Transactions : %1.71</a:t>
          </a:r>
        </a:p>
      </dsp:txBody>
      <dsp:txXfrm>
        <a:off x="2004298" y="2819282"/>
        <a:ext cx="6702265" cy="742468"/>
      </dsp:txXfrm>
    </dsp:sp>
    <dsp:sp modelId="{0C6B21E0-7529-4E74-819B-F9788C58E1FF}">
      <dsp:nvSpPr>
        <dsp:cNvPr id="0" name=""/>
        <dsp:cNvSpPr/>
      </dsp:nvSpPr>
      <dsp:spPr>
        <a:xfrm>
          <a:off x="7412165" y="604047"/>
          <a:ext cx="512633" cy="512633"/>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27507" y="604047"/>
        <a:ext cx="281949" cy="385756"/>
      </dsp:txXfrm>
    </dsp:sp>
    <dsp:sp modelId="{AE4F882B-C96A-46C4-A053-8C1365EEB87D}">
      <dsp:nvSpPr>
        <dsp:cNvPr id="0" name=""/>
        <dsp:cNvSpPr/>
      </dsp:nvSpPr>
      <dsp:spPr>
        <a:xfrm>
          <a:off x="8075867" y="1536108"/>
          <a:ext cx="512633" cy="512633"/>
        </a:xfrm>
        <a:prstGeom prst="downArrow">
          <a:avLst>
            <a:gd name="adj1" fmla="val 55000"/>
            <a:gd name="adj2" fmla="val 45000"/>
          </a:avLst>
        </a:prstGeom>
        <a:solidFill>
          <a:schemeClr val="accent2">
            <a:tint val="40000"/>
            <a:alpha val="90000"/>
            <a:hueOff val="-597868"/>
            <a:satOff val="-21282"/>
            <a:lumOff val="-1353"/>
            <a:alphaOff val="0"/>
          </a:schemeClr>
        </a:solidFill>
        <a:ln w="9525" cap="flat" cmpd="sng" algn="ctr">
          <a:solidFill>
            <a:schemeClr val="accent2">
              <a:tint val="40000"/>
              <a:alpha val="90000"/>
              <a:hueOff val="-597868"/>
              <a:satOff val="-21282"/>
              <a:lumOff val="-135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191209" y="1536108"/>
        <a:ext cx="281949" cy="385756"/>
      </dsp:txXfrm>
    </dsp:sp>
    <dsp:sp modelId="{FE1F4033-2C9B-4C27-98E1-CEBF38032980}">
      <dsp:nvSpPr>
        <dsp:cNvPr id="0" name=""/>
        <dsp:cNvSpPr/>
      </dsp:nvSpPr>
      <dsp:spPr>
        <a:xfrm>
          <a:off x="8729663" y="2468169"/>
          <a:ext cx="512633" cy="512633"/>
        </a:xfrm>
        <a:prstGeom prst="downArrow">
          <a:avLst>
            <a:gd name="adj1" fmla="val 55000"/>
            <a:gd name="adj2" fmla="val 45000"/>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45005" y="2468169"/>
        <a:ext cx="281949" cy="38575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e-DE"/>
              <a:t>Mastertitelformat bearbeiten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753C69B-E0B0-4C87-B657-7D742F96BDF9}" type="datetimeFigureOut">
              <a:rPr lang="de-DE" smtClean="0"/>
              <a:t>24.10.2022</a:t>
            </a:fld>
            <a:endParaRPr lang="de-DE"/>
          </a:p>
        </p:txBody>
      </p:sp>
      <p:sp>
        <p:nvSpPr>
          <p:cNvPr id="5" name="Footer Placeholder 4"/>
          <p:cNvSpPr>
            <a:spLocks noGrp="1"/>
          </p:cNvSpPr>
          <p:nvPr>
            <p:ph type="ftr" sz="quarter" idx="11"/>
          </p:nvPr>
        </p:nvSpPr>
        <p:spPr>
          <a:xfrm>
            <a:off x="1876424" y="5410201"/>
            <a:ext cx="5124886" cy="365125"/>
          </a:xfrm>
        </p:spPr>
        <p:txBody>
          <a:bodyPr/>
          <a:lstStyle/>
          <a:p>
            <a:endParaRPr lang="de-DE"/>
          </a:p>
        </p:txBody>
      </p:sp>
      <p:sp>
        <p:nvSpPr>
          <p:cNvPr id="6" name="Slide Number Placeholder 5"/>
          <p:cNvSpPr>
            <a:spLocks noGrp="1"/>
          </p:cNvSpPr>
          <p:nvPr>
            <p:ph type="sldNum" sz="quarter" idx="12"/>
          </p:nvPr>
        </p:nvSpPr>
        <p:spPr>
          <a:xfrm>
            <a:off x="9896911" y="5410199"/>
            <a:ext cx="771089" cy="365125"/>
          </a:xfrm>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495802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e-DE"/>
              <a:t>Bild durch Klicken auf Symbol hinzufügen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24.10.2022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325267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24.10.2022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4235797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e-DE"/>
              <a:t>Mastertitelformat bearbeiten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24.10.2022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a:t>
            </a:fld>
            <a:endParaRPr lang="de-D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73307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24.10.2022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3020379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2753C69B-E0B0-4C87-B657-7D742F96BDF9}" type="datetimeFigureOut">
              <a:rPr lang="de-DE" smtClean="0"/>
              <a:t>24.10.2022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2799677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e-DE"/>
              <a:t>Mastertitelformat bearbeiten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2753C69B-E0B0-4C87-B657-7D742F96BDF9}" type="datetimeFigureOut">
              <a:rPr lang="de-DE" smtClean="0"/>
              <a:t>24.10.2022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1209320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753C69B-E0B0-4C87-B657-7D742F96BDF9}" type="datetimeFigureOut">
              <a:rPr lang="de-DE" smtClean="0"/>
              <a:t>24.10.2022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1508764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753C69B-E0B0-4C87-B657-7D742F96BDF9}" type="datetimeFigureOut">
              <a:rPr lang="de-DE" smtClean="0"/>
              <a:t>24.10.2022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103717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753C69B-E0B0-4C87-B657-7D742F96BDF9}" type="datetimeFigureOut">
              <a:rPr lang="de-DE" smtClean="0"/>
              <a:t>24.10.2022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1894281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753C69B-E0B0-4C87-B657-7D742F96BDF9}" type="datetimeFigureOut">
              <a:rPr lang="de-DE" smtClean="0"/>
              <a:t>24.10.2022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909039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2753C69B-E0B0-4C87-B657-7D742F96BDF9}" type="datetimeFigureOut">
              <a:rPr lang="de-DE" smtClean="0"/>
              <a:t>24.10.2022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3594421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e-DE"/>
              <a:t>Mastertitelformat bearbeiten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41410" y="3073397"/>
            <a:ext cx="4878391"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3073397"/>
            <a:ext cx="4875210"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2753C69B-E0B0-4C87-B657-7D742F96BDF9}" type="datetimeFigureOut">
              <a:rPr lang="de-DE" smtClean="0"/>
              <a:t>24.10.2022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2762987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2753C69B-E0B0-4C87-B657-7D742F96BDF9}" type="datetimeFigureOut">
              <a:rPr lang="de-DE" smtClean="0"/>
              <a:t>24.10.2022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2565844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53C69B-E0B0-4C87-B657-7D742F96BDF9}" type="datetimeFigureOut">
              <a:rPr lang="de-DE" smtClean="0"/>
              <a:t>24.10.2022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389269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24.10.2022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84632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24.10.2022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a:t>
            </a:fld>
            <a:endParaRPr lang="de-DE"/>
          </a:p>
        </p:txBody>
      </p:sp>
    </p:spTree>
    <p:extLst>
      <p:ext uri="{BB962C8B-B14F-4D97-AF65-F5344CB8AC3E}">
        <p14:creationId xmlns:p14="http://schemas.microsoft.com/office/powerpoint/2010/main" val="289605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53C69B-E0B0-4C87-B657-7D742F96BDF9}" type="datetimeFigureOut">
              <a:rPr lang="de-DE" smtClean="0"/>
              <a:t>24.10.2022</a:t>
            </a:fld>
            <a:endParaRPr lang="de-D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061D63A-BD1C-41BA-B993-B5EEA71BCBAE}" type="slidenum">
              <a:rPr lang="de-DE" smtClean="0"/>
              <a:t>‹#›</a:t>
            </a:fld>
            <a:endParaRPr lang="de-DE"/>
          </a:p>
        </p:txBody>
      </p:sp>
    </p:spTree>
    <p:extLst>
      <p:ext uri="{BB962C8B-B14F-4D97-AF65-F5344CB8AC3E}">
        <p14:creationId xmlns:p14="http://schemas.microsoft.com/office/powerpoint/2010/main" val="40070231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D4C565-46A4-66AB-52FA-AB7CDF7D6646}"/>
              </a:ext>
            </a:extLst>
          </p:cNvPr>
          <p:cNvSpPr>
            <a:spLocks noGrp="1"/>
          </p:cNvSpPr>
          <p:nvPr>
            <p:ph type="ctrTitle"/>
          </p:nvPr>
        </p:nvSpPr>
        <p:spPr>
          <a:xfrm>
            <a:off x="1251045" y="0"/>
            <a:ext cx="9144000" cy="2387600"/>
          </a:xfrm>
        </p:spPr>
        <p:txBody>
          <a:bodyPr>
            <a:normAutofit/>
          </a:bodyPr>
          <a:lstStyle/>
          <a:p>
            <a:r>
              <a:rPr lang="de-DE" sz="8000" b="1" dirty="0"/>
              <a:t>CAPSTONE PROJECT-1</a:t>
            </a:r>
          </a:p>
        </p:txBody>
      </p:sp>
      <p:sp>
        <p:nvSpPr>
          <p:cNvPr id="3" name="Untertitel 2">
            <a:extLst>
              <a:ext uri="{FF2B5EF4-FFF2-40B4-BE49-F238E27FC236}">
                <a16:creationId xmlns:a16="http://schemas.microsoft.com/office/drawing/2014/main" id="{7FEF9A69-2FC1-3FA9-7EDB-F3AC73C5B8C8}"/>
              </a:ext>
            </a:extLst>
          </p:cNvPr>
          <p:cNvSpPr>
            <a:spLocks noGrp="1"/>
          </p:cNvSpPr>
          <p:nvPr>
            <p:ph type="subTitle" idx="1"/>
          </p:nvPr>
        </p:nvSpPr>
        <p:spPr>
          <a:xfrm>
            <a:off x="1524000" y="3220720"/>
            <a:ext cx="9144000" cy="2037080"/>
          </a:xfrm>
        </p:spPr>
        <p:txBody>
          <a:bodyPr>
            <a:normAutofit fontScale="70000" lnSpcReduction="20000"/>
          </a:bodyPr>
          <a:lstStyle/>
          <a:p>
            <a:pPr algn="l"/>
            <a:r>
              <a:rPr lang="de-DE" sz="3600" dirty="0"/>
              <a:t>  Customer Segmentation</a:t>
            </a:r>
          </a:p>
          <a:p>
            <a:pPr marL="571500" indent="-571500" algn="l">
              <a:buFont typeface="Arial" panose="020B0604020202020204" pitchFamily="34" charset="0"/>
              <a:buChar char="•"/>
            </a:pPr>
            <a:r>
              <a:rPr lang="de-DE" sz="3600" dirty="0"/>
              <a:t>RFM Analysis</a:t>
            </a:r>
          </a:p>
          <a:p>
            <a:pPr marL="571500" indent="-571500" algn="l">
              <a:buFont typeface="Arial" panose="020B0604020202020204" pitchFamily="34" charset="0"/>
              <a:buChar char="•"/>
            </a:pPr>
            <a:r>
              <a:rPr lang="de-DE" sz="3600" dirty="0"/>
              <a:t>K-</a:t>
            </a:r>
            <a:r>
              <a:rPr lang="de-DE" sz="3600" dirty="0" err="1"/>
              <a:t>Means</a:t>
            </a:r>
            <a:r>
              <a:rPr lang="de-DE" sz="3600" dirty="0"/>
              <a:t> Modelling</a:t>
            </a:r>
          </a:p>
          <a:p>
            <a:pPr marL="571500" indent="-571500" algn="l">
              <a:buFont typeface="Arial" panose="020B0604020202020204" pitchFamily="34" charset="0"/>
              <a:buChar char="•"/>
            </a:pPr>
            <a:r>
              <a:rPr lang="de-DE" sz="3600" dirty="0"/>
              <a:t>Cohort Analysis</a:t>
            </a:r>
          </a:p>
        </p:txBody>
      </p:sp>
    </p:spTree>
    <p:extLst>
      <p:ext uri="{BB962C8B-B14F-4D97-AF65-F5344CB8AC3E}">
        <p14:creationId xmlns:p14="http://schemas.microsoft.com/office/powerpoint/2010/main" val="3881830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75D9-D67F-EE18-5DC6-3C4616D716A3}"/>
              </a:ext>
            </a:extLst>
          </p:cNvPr>
          <p:cNvSpPr>
            <a:spLocks noGrp="1"/>
          </p:cNvSpPr>
          <p:nvPr>
            <p:ph type="title"/>
          </p:nvPr>
        </p:nvSpPr>
        <p:spPr>
          <a:xfrm>
            <a:off x="5672773" y="618518"/>
            <a:ext cx="5374638" cy="1478570"/>
          </a:xfrm>
        </p:spPr>
        <p:txBody>
          <a:bodyPr/>
          <a:lstStyle/>
          <a:p>
            <a:r>
              <a:rPr lang="en-US" dirty="0"/>
              <a:t>Invoice no &amp; quantity</a:t>
            </a:r>
          </a:p>
        </p:txBody>
      </p:sp>
      <p:sp>
        <p:nvSpPr>
          <p:cNvPr id="3" name="Content Placeholder 2">
            <a:extLst>
              <a:ext uri="{FF2B5EF4-FFF2-40B4-BE49-F238E27FC236}">
                <a16:creationId xmlns:a16="http://schemas.microsoft.com/office/drawing/2014/main" id="{94F5BFE2-C53D-EB14-4AE8-B1F94200D4AF}"/>
              </a:ext>
            </a:extLst>
          </p:cNvPr>
          <p:cNvSpPr>
            <a:spLocks noGrp="1"/>
          </p:cNvSpPr>
          <p:nvPr>
            <p:ph idx="1"/>
          </p:nvPr>
        </p:nvSpPr>
        <p:spPr>
          <a:xfrm>
            <a:off x="1080452" y="1711007"/>
            <a:ext cx="4328159" cy="4689794"/>
          </a:xfrm>
        </p:spPr>
        <p:txBody>
          <a:bodyPr vert="horz" lIns="91440" tIns="45720" rIns="91440" bIns="45720" rtlCol="0" anchor="t">
            <a:normAutofit fontScale="62500" lnSpcReduction="20000"/>
          </a:bodyPr>
          <a:lstStyle/>
          <a:p>
            <a:pPr marL="457200" indent="-457200">
              <a:buAutoNum type="arabicPeriod"/>
            </a:pPr>
            <a:r>
              <a:rPr lang="en-US" dirty="0">
                <a:ea typeface="+mn-lt"/>
                <a:cs typeface="+mn-lt"/>
              </a:rPr>
              <a:t>The number of transaction whose invoice number starts with the letter C but also has a positive quantity: 0 </a:t>
            </a:r>
            <a:endParaRPr lang="en-US"/>
          </a:p>
          <a:p>
            <a:pPr marL="457200" indent="-457200">
              <a:buAutoNum type="arabicPeriod"/>
            </a:pPr>
            <a:r>
              <a:rPr lang="en-US" dirty="0">
                <a:ea typeface="+mn-lt"/>
                <a:cs typeface="+mn-lt"/>
              </a:rPr>
              <a:t>The number of transaction whose invoice number starts with the letter C but also has a negative quantity: 9288</a:t>
            </a:r>
          </a:p>
          <a:p>
            <a:pPr marL="457200" indent="-457200">
              <a:buAutoNum type="arabicPeriod"/>
            </a:pPr>
            <a:r>
              <a:rPr lang="en-US" dirty="0">
                <a:ea typeface="+mn-lt"/>
                <a:cs typeface="+mn-lt"/>
              </a:rPr>
              <a:t>The number of missing customer ID information whose invoice number does not start with c and also where the quantity is negative: 1336</a:t>
            </a:r>
          </a:p>
          <a:p>
            <a:pPr marL="457200" indent="-457200">
              <a:buAutoNum type="arabicPeriod"/>
            </a:pPr>
            <a:r>
              <a:rPr lang="en-US" dirty="0">
                <a:ea typeface="+mn-lt"/>
                <a:cs typeface="+mn-lt"/>
              </a:rPr>
              <a:t>The number of transactions whose invoice number does not start with c and also whose quantity is negative: 1336</a:t>
            </a:r>
            <a:endParaRPr lang="en-US" dirty="0"/>
          </a:p>
          <a:p>
            <a:pPr marL="457200" indent="-457200">
              <a:buAutoNum type="arabicPeriod"/>
            </a:pPr>
            <a:r>
              <a:rPr lang="en-US" dirty="0">
                <a:ea typeface="+mn-lt"/>
                <a:cs typeface="+mn-lt"/>
              </a:rPr>
              <a:t>There is no customer identification information for transactions whose invoice number does not start with c and whose amount is negative.</a:t>
            </a:r>
          </a:p>
          <a:p>
            <a:endParaRPr lang="en-US" dirty="0"/>
          </a:p>
        </p:txBody>
      </p:sp>
      <p:pic>
        <p:nvPicPr>
          <p:cNvPr id="6" name="Picture 6">
            <a:extLst>
              <a:ext uri="{FF2B5EF4-FFF2-40B4-BE49-F238E27FC236}">
                <a16:creationId xmlns:a16="http://schemas.microsoft.com/office/drawing/2014/main" id="{8C2741E3-20AD-187F-2CED-42D4361D7AD6}"/>
              </a:ext>
            </a:extLst>
          </p:cNvPr>
          <p:cNvPicPr>
            <a:picLocks noChangeAspect="1"/>
          </p:cNvPicPr>
          <p:nvPr/>
        </p:nvPicPr>
        <p:blipFill>
          <a:blip r:embed="rId2"/>
          <a:stretch>
            <a:fillRect/>
          </a:stretch>
        </p:blipFill>
        <p:spPr>
          <a:xfrm>
            <a:off x="5527040" y="2680074"/>
            <a:ext cx="6309360" cy="1802653"/>
          </a:xfrm>
          <a:prstGeom prst="rect">
            <a:avLst/>
          </a:prstGeom>
        </p:spPr>
      </p:pic>
    </p:spTree>
    <p:extLst>
      <p:ext uri="{BB962C8B-B14F-4D97-AF65-F5344CB8AC3E}">
        <p14:creationId xmlns:p14="http://schemas.microsoft.com/office/powerpoint/2010/main" val="200576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029F075-51C5-4093-D676-91079E4C217D}"/>
              </a:ext>
            </a:extLst>
          </p:cNvPr>
          <p:cNvSpPr>
            <a:spLocks noGrp="1"/>
          </p:cNvSpPr>
          <p:nvPr>
            <p:ph type="title"/>
          </p:nvPr>
        </p:nvSpPr>
        <p:spPr>
          <a:xfrm>
            <a:off x="1141413" y="618518"/>
            <a:ext cx="9905998" cy="1478570"/>
          </a:xfrm>
        </p:spPr>
        <p:txBody>
          <a:bodyPr>
            <a:normAutofit/>
          </a:bodyPr>
          <a:lstStyle/>
          <a:p>
            <a:r>
              <a:rPr lang="de-DE" b="1" dirty="0" err="1"/>
              <a:t>Methodology</a:t>
            </a:r>
            <a:endParaRPr lang="de-DE" b="1" dirty="0"/>
          </a:p>
        </p:txBody>
      </p:sp>
      <p:graphicFrame>
        <p:nvGraphicFramePr>
          <p:cNvPr id="5" name="Inhaltsplatzhalter 2">
            <a:extLst>
              <a:ext uri="{FF2B5EF4-FFF2-40B4-BE49-F238E27FC236}">
                <a16:creationId xmlns:a16="http://schemas.microsoft.com/office/drawing/2014/main" id="{E3AA901B-BF62-F11E-1A34-D80A28AB528C}"/>
              </a:ext>
            </a:extLst>
          </p:cNvPr>
          <p:cNvGraphicFramePr>
            <a:graphicFrameLocks noGrp="1"/>
          </p:cNvGraphicFramePr>
          <p:nvPr>
            <p:ph idx="1"/>
            <p:extLst>
              <p:ext uri="{D42A27DB-BD31-4B8C-83A1-F6EECF244321}">
                <p14:modId xmlns:p14="http://schemas.microsoft.com/office/powerpoint/2010/main" val="266187300"/>
              </p:ext>
            </p:extLst>
          </p:nvPr>
        </p:nvGraphicFramePr>
        <p:xfrm>
          <a:off x="1141411" y="209533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742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8984-7189-9025-7CA4-5BD8670355AE}"/>
              </a:ext>
            </a:extLst>
          </p:cNvPr>
          <p:cNvSpPr>
            <a:spLocks noGrp="1"/>
          </p:cNvSpPr>
          <p:nvPr>
            <p:ph type="title"/>
          </p:nvPr>
        </p:nvSpPr>
        <p:spPr>
          <a:xfrm>
            <a:off x="1141413" y="618518"/>
            <a:ext cx="9905998" cy="757210"/>
          </a:xfrm>
        </p:spPr>
        <p:txBody>
          <a:bodyPr>
            <a:normAutofit/>
          </a:bodyPr>
          <a:lstStyle/>
          <a:p>
            <a:r>
              <a:rPr lang="en-US" dirty="0"/>
              <a:t>Missing values &amp; cancelled orders</a:t>
            </a:r>
          </a:p>
        </p:txBody>
      </p:sp>
      <p:sp>
        <p:nvSpPr>
          <p:cNvPr id="10" name="Content Placeholder 9">
            <a:extLst>
              <a:ext uri="{FF2B5EF4-FFF2-40B4-BE49-F238E27FC236}">
                <a16:creationId xmlns:a16="http://schemas.microsoft.com/office/drawing/2014/main" id="{2E52CDC6-2180-490D-3AD1-50F02A23980A}"/>
              </a:ext>
            </a:extLst>
          </p:cNvPr>
          <p:cNvSpPr>
            <a:spLocks noGrp="1"/>
          </p:cNvSpPr>
          <p:nvPr>
            <p:ph idx="1"/>
          </p:nvPr>
        </p:nvSpPr>
        <p:spPr>
          <a:xfrm>
            <a:off x="7288212" y="4383087"/>
            <a:ext cx="4145279" cy="2139634"/>
          </a:xfrm>
        </p:spPr>
        <p:txBody>
          <a:bodyPr vert="horz" lIns="91440" tIns="45720" rIns="91440" bIns="45720" rtlCol="0" anchor="t">
            <a:normAutofit lnSpcReduction="10000"/>
          </a:bodyPr>
          <a:lstStyle/>
          <a:p>
            <a:pPr marL="0" indent="0" algn="just">
              <a:buNone/>
            </a:pPr>
            <a:r>
              <a:rPr lang="en-US" dirty="0">
                <a:ea typeface="+mn-lt"/>
                <a:cs typeface="+mn-lt"/>
              </a:rPr>
              <a:t>The invoice number information of this remaining negative-valued quantity line starts with C, that means, these transactions have been cancelled.</a:t>
            </a:r>
            <a:endParaRPr lang="en-US" dirty="0"/>
          </a:p>
          <a:p>
            <a:endParaRPr lang="en-US" dirty="0"/>
          </a:p>
        </p:txBody>
      </p:sp>
      <p:pic>
        <p:nvPicPr>
          <p:cNvPr id="5" name="Grafik 8" descr="Graphical user interface, text, application, email&#10;&#10;Description automatically generated">
            <a:extLst>
              <a:ext uri="{FF2B5EF4-FFF2-40B4-BE49-F238E27FC236}">
                <a16:creationId xmlns:a16="http://schemas.microsoft.com/office/drawing/2014/main" id="{BC0D43A6-4E53-D1C5-F8CB-7F8FAB8AD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171" y="1381626"/>
            <a:ext cx="7788315" cy="2903472"/>
          </a:xfrm>
          <a:prstGeom prst="rect">
            <a:avLst/>
          </a:prstGeom>
        </p:spPr>
      </p:pic>
      <p:pic>
        <p:nvPicPr>
          <p:cNvPr id="8" name="Picture 8" descr="Text&#10;&#10;Description automatically generated">
            <a:extLst>
              <a:ext uri="{FF2B5EF4-FFF2-40B4-BE49-F238E27FC236}">
                <a16:creationId xmlns:a16="http://schemas.microsoft.com/office/drawing/2014/main" id="{AB158B54-5214-F426-7858-85DB16E2D64A}"/>
              </a:ext>
            </a:extLst>
          </p:cNvPr>
          <p:cNvPicPr>
            <a:picLocks noChangeAspect="1"/>
          </p:cNvPicPr>
          <p:nvPr/>
        </p:nvPicPr>
        <p:blipFill>
          <a:blip r:embed="rId3"/>
          <a:stretch>
            <a:fillRect/>
          </a:stretch>
        </p:blipFill>
        <p:spPr>
          <a:xfrm>
            <a:off x="8493760" y="1377287"/>
            <a:ext cx="2936240" cy="2609906"/>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66D5B2E7-6747-844A-CA56-A5452032019B}"/>
              </a:ext>
            </a:extLst>
          </p:cNvPr>
          <p:cNvPicPr>
            <a:picLocks noChangeAspect="1"/>
          </p:cNvPicPr>
          <p:nvPr/>
        </p:nvPicPr>
        <p:blipFill>
          <a:blip r:embed="rId4"/>
          <a:stretch>
            <a:fillRect/>
          </a:stretch>
        </p:blipFill>
        <p:spPr>
          <a:xfrm>
            <a:off x="1270000" y="4383435"/>
            <a:ext cx="5953760" cy="2134811"/>
          </a:xfrm>
          <a:prstGeom prst="rect">
            <a:avLst/>
          </a:prstGeom>
        </p:spPr>
      </p:pic>
    </p:spTree>
    <p:extLst>
      <p:ext uri="{BB962C8B-B14F-4D97-AF65-F5344CB8AC3E}">
        <p14:creationId xmlns:p14="http://schemas.microsoft.com/office/powerpoint/2010/main" val="340024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B35E-7196-AC65-230B-1E873A0F4671}"/>
              </a:ext>
            </a:extLst>
          </p:cNvPr>
          <p:cNvSpPr>
            <a:spLocks noGrp="1"/>
          </p:cNvSpPr>
          <p:nvPr>
            <p:ph type="title"/>
          </p:nvPr>
        </p:nvSpPr>
        <p:spPr/>
        <p:txBody>
          <a:bodyPr>
            <a:noAutofit/>
          </a:bodyPr>
          <a:lstStyle/>
          <a:p>
            <a:r>
              <a:rPr lang="en-US" sz="2800" dirty="0">
                <a:ea typeface="+mj-lt"/>
                <a:cs typeface="+mj-lt"/>
              </a:rPr>
              <a:t>the average number of unique items per order or per customer</a:t>
            </a:r>
            <a:endParaRPr lang="en-US" dirty="0"/>
          </a:p>
          <a:p>
            <a:endParaRPr lang="en-US" sz="2800" dirty="0"/>
          </a:p>
        </p:txBody>
      </p:sp>
      <p:sp>
        <p:nvSpPr>
          <p:cNvPr id="12" name="Content Placeholder 11">
            <a:extLst>
              <a:ext uri="{FF2B5EF4-FFF2-40B4-BE49-F238E27FC236}">
                <a16:creationId xmlns:a16="http://schemas.microsoft.com/office/drawing/2014/main" id="{5F56313E-3763-0FE8-C9D4-437860A263B8}"/>
              </a:ext>
            </a:extLst>
          </p:cNvPr>
          <p:cNvSpPr>
            <a:spLocks noGrp="1"/>
          </p:cNvSpPr>
          <p:nvPr>
            <p:ph idx="1"/>
          </p:nvPr>
        </p:nvSpPr>
        <p:spPr>
          <a:xfrm>
            <a:off x="1141412" y="4982527"/>
            <a:ext cx="5587999" cy="1540194"/>
          </a:xfrm>
        </p:spPr>
        <p:txBody>
          <a:bodyPr vert="horz" lIns="91440" tIns="45720" rIns="91440" bIns="45720" rtlCol="0" anchor="t">
            <a:normAutofit/>
          </a:bodyPr>
          <a:lstStyle/>
          <a:p>
            <a:r>
              <a:rPr lang="en-US" dirty="0">
                <a:ea typeface="+mn-lt"/>
                <a:cs typeface="+mn-lt"/>
              </a:rPr>
              <a:t>What is this product and how much did other customers buy?</a:t>
            </a:r>
            <a:endParaRPr lang="en-US" dirty="0"/>
          </a:p>
          <a:p>
            <a:endParaRPr lang="en-US" dirty="0"/>
          </a:p>
        </p:txBody>
      </p:sp>
      <p:pic>
        <p:nvPicPr>
          <p:cNvPr id="5" name="Picture 5" descr="Table&#10;&#10;Description automatically generated">
            <a:extLst>
              <a:ext uri="{FF2B5EF4-FFF2-40B4-BE49-F238E27FC236}">
                <a16:creationId xmlns:a16="http://schemas.microsoft.com/office/drawing/2014/main" id="{52AF103F-B00A-B2FB-91E2-314DCFAF4435}"/>
              </a:ext>
            </a:extLst>
          </p:cNvPr>
          <p:cNvPicPr>
            <a:picLocks noChangeAspect="1"/>
          </p:cNvPicPr>
          <p:nvPr/>
        </p:nvPicPr>
        <p:blipFill>
          <a:blip r:embed="rId2"/>
          <a:stretch>
            <a:fillRect/>
          </a:stretch>
        </p:blipFill>
        <p:spPr>
          <a:xfrm>
            <a:off x="782320" y="1782229"/>
            <a:ext cx="3241040" cy="3059862"/>
          </a:xfrm>
          <a:prstGeom prst="rect">
            <a:avLst/>
          </a:prstGeom>
        </p:spPr>
      </p:pic>
      <p:pic>
        <p:nvPicPr>
          <p:cNvPr id="8" name="Picture 8" descr="Table&#10;&#10;Description automatically generated">
            <a:extLst>
              <a:ext uri="{FF2B5EF4-FFF2-40B4-BE49-F238E27FC236}">
                <a16:creationId xmlns:a16="http://schemas.microsoft.com/office/drawing/2014/main" id="{3E2B593C-CFA8-1831-A454-22359A2A751C}"/>
              </a:ext>
            </a:extLst>
          </p:cNvPr>
          <p:cNvPicPr>
            <a:picLocks noChangeAspect="1"/>
          </p:cNvPicPr>
          <p:nvPr/>
        </p:nvPicPr>
        <p:blipFill>
          <a:blip r:embed="rId3"/>
          <a:stretch>
            <a:fillRect/>
          </a:stretch>
        </p:blipFill>
        <p:spPr>
          <a:xfrm>
            <a:off x="4104640" y="1780922"/>
            <a:ext cx="3241040" cy="2808476"/>
          </a:xfrm>
          <a:prstGeom prst="rect">
            <a:avLst/>
          </a:prstGeom>
        </p:spPr>
      </p:pic>
      <p:pic>
        <p:nvPicPr>
          <p:cNvPr id="9" name="Picture 9" descr="Table&#10;&#10;Description automatically generated">
            <a:extLst>
              <a:ext uri="{FF2B5EF4-FFF2-40B4-BE49-F238E27FC236}">
                <a16:creationId xmlns:a16="http://schemas.microsoft.com/office/drawing/2014/main" id="{30186382-0DB1-022A-B2D4-299E68066A7F}"/>
              </a:ext>
            </a:extLst>
          </p:cNvPr>
          <p:cNvPicPr>
            <a:picLocks noChangeAspect="1"/>
          </p:cNvPicPr>
          <p:nvPr/>
        </p:nvPicPr>
        <p:blipFill>
          <a:blip r:embed="rId4"/>
          <a:stretch>
            <a:fillRect/>
          </a:stretch>
        </p:blipFill>
        <p:spPr>
          <a:xfrm>
            <a:off x="6878320" y="4985054"/>
            <a:ext cx="4378960" cy="1551332"/>
          </a:xfrm>
          <a:prstGeom prst="rect">
            <a:avLst/>
          </a:prstGeom>
        </p:spPr>
      </p:pic>
      <p:pic>
        <p:nvPicPr>
          <p:cNvPr id="11" name="Picture 11" descr="Chart, bar chart&#10;&#10;Description automatically generated">
            <a:extLst>
              <a:ext uri="{FF2B5EF4-FFF2-40B4-BE49-F238E27FC236}">
                <a16:creationId xmlns:a16="http://schemas.microsoft.com/office/drawing/2014/main" id="{9A5DB21D-DD25-4B42-62E5-88BFFAF049D0}"/>
              </a:ext>
            </a:extLst>
          </p:cNvPr>
          <p:cNvPicPr>
            <a:picLocks noChangeAspect="1"/>
          </p:cNvPicPr>
          <p:nvPr/>
        </p:nvPicPr>
        <p:blipFill>
          <a:blip r:embed="rId5"/>
          <a:stretch>
            <a:fillRect/>
          </a:stretch>
        </p:blipFill>
        <p:spPr>
          <a:xfrm>
            <a:off x="7406640" y="1785733"/>
            <a:ext cx="4389120" cy="2819174"/>
          </a:xfrm>
          <a:prstGeom prst="rect">
            <a:avLst/>
          </a:prstGeom>
        </p:spPr>
      </p:pic>
      <p:sp>
        <p:nvSpPr>
          <p:cNvPr id="13" name="Arrow: Right 12">
            <a:extLst>
              <a:ext uri="{FF2B5EF4-FFF2-40B4-BE49-F238E27FC236}">
                <a16:creationId xmlns:a16="http://schemas.microsoft.com/office/drawing/2014/main" id="{9674722B-E739-85EE-4AF4-F482AC93DF6A}"/>
              </a:ext>
            </a:extLst>
          </p:cNvPr>
          <p:cNvSpPr/>
          <p:nvPr/>
        </p:nvSpPr>
        <p:spPr>
          <a:xfrm>
            <a:off x="5667756" y="5421884"/>
            <a:ext cx="975360" cy="487680"/>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39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40C9-0B55-1370-4CD4-18DC95A24DA1}"/>
              </a:ext>
            </a:extLst>
          </p:cNvPr>
          <p:cNvSpPr>
            <a:spLocks noGrp="1"/>
          </p:cNvSpPr>
          <p:nvPr>
            <p:ph type="title"/>
          </p:nvPr>
        </p:nvSpPr>
        <p:spPr/>
        <p:txBody>
          <a:bodyPr/>
          <a:lstStyle/>
          <a:p>
            <a:r>
              <a:rPr lang="en-US" dirty="0">
                <a:ea typeface="+mj-lt"/>
                <a:cs typeface="+mj-lt"/>
              </a:rPr>
              <a:t>the total revenue per country</a:t>
            </a:r>
            <a:endParaRPr lang="en-US" dirty="0"/>
          </a:p>
          <a:p>
            <a:endParaRPr lang="en-US" dirty="0"/>
          </a:p>
        </p:txBody>
      </p:sp>
      <p:pic>
        <p:nvPicPr>
          <p:cNvPr id="4" name="Picture 4" descr="Text&#10;&#10;Description automatically generated">
            <a:extLst>
              <a:ext uri="{FF2B5EF4-FFF2-40B4-BE49-F238E27FC236}">
                <a16:creationId xmlns:a16="http://schemas.microsoft.com/office/drawing/2014/main" id="{3810D04E-A0BC-BDAB-79C8-F79E49F7ABEF}"/>
              </a:ext>
            </a:extLst>
          </p:cNvPr>
          <p:cNvPicPr>
            <a:picLocks noGrp="1" noChangeAspect="1"/>
          </p:cNvPicPr>
          <p:nvPr>
            <p:ph idx="1"/>
          </p:nvPr>
        </p:nvPicPr>
        <p:blipFill>
          <a:blip r:embed="rId2"/>
          <a:stretch>
            <a:fillRect/>
          </a:stretch>
        </p:blipFill>
        <p:spPr>
          <a:xfrm>
            <a:off x="5855652" y="1590398"/>
            <a:ext cx="6146799" cy="2147171"/>
          </a:xfrm>
        </p:spPr>
      </p:pic>
      <p:pic>
        <p:nvPicPr>
          <p:cNvPr id="5" name="Picture 5" descr="Chart&#10;&#10;Description automatically generated">
            <a:extLst>
              <a:ext uri="{FF2B5EF4-FFF2-40B4-BE49-F238E27FC236}">
                <a16:creationId xmlns:a16="http://schemas.microsoft.com/office/drawing/2014/main" id="{8DA494E7-8100-F4C0-90E4-3450F02F8AE0}"/>
              </a:ext>
            </a:extLst>
          </p:cNvPr>
          <p:cNvPicPr>
            <a:picLocks noChangeAspect="1"/>
          </p:cNvPicPr>
          <p:nvPr/>
        </p:nvPicPr>
        <p:blipFill>
          <a:blip r:embed="rId3"/>
          <a:stretch>
            <a:fillRect/>
          </a:stretch>
        </p:blipFill>
        <p:spPr>
          <a:xfrm>
            <a:off x="914400" y="1592373"/>
            <a:ext cx="4897120" cy="3368454"/>
          </a:xfrm>
          <a:prstGeom prst="rect">
            <a:avLst/>
          </a:prstGeom>
        </p:spPr>
      </p:pic>
    </p:spTree>
    <p:extLst>
      <p:ext uri="{BB962C8B-B14F-4D97-AF65-F5344CB8AC3E}">
        <p14:creationId xmlns:p14="http://schemas.microsoft.com/office/powerpoint/2010/main" val="2844940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8F92-15E8-4979-781C-6809D8BD3AAD}"/>
              </a:ext>
            </a:extLst>
          </p:cNvPr>
          <p:cNvSpPr>
            <a:spLocks noGrp="1"/>
          </p:cNvSpPr>
          <p:nvPr>
            <p:ph type="title"/>
          </p:nvPr>
        </p:nvSpPr>
        <p:spPr/>
        <p:txBody>
          <a:bodyPr/>
          <a:lstStyle/>
          <a:p>
            <a:r>
              <a:rPr lang="en-US" dirty="0"/>
              <a:t>The </a:t>
            </a:r>
            <a:r>
              <a:rPr lang="en-US" dirty="0">
                <a:ea typeface="+mj-lt"/>
                <a:cs typeface="+mj-lt"/>
              </a:rPr>
              <a:t>number of customer per country</a:t>
            </a:r>
            <a:endParaRPr lang="en-US" dirty="0"/>
          </a:p>
          <a:p>
            <a:endParaRPr lang="en-US" dirty="0"/>
          </a:p>
        </p:txBody>
      </p:sp>
      <p:pic>
        <p:nvPicPr>
          <p:cNvPr id="4" name="Picture 4">
            <a:extLst>
              <a:ext uri="{FF2B5EF4-FFF2-40B4-BE49-F238E27FC236}">
                <a16:creationId xmlns:a16="http://schemas.microsoft.com/office/drawing/2014/main" id="{08467489-5AFF-2738-C695-F6EA86D659E1}"/>
              </a:ext>
            </a:extLst>
          </p:cNvPr>
          <p:cNvPicPr>
            <a:picLocks noGrp="1" noChangeAspect="1"/>
          </p:cNvPicPr>
          <p:nvPr>
            <p:ph idx="1"/>
          </p:nvPr>
        </p:nvPicPr>
        <p:blipFill>
          <a:blip r:embed="rId2"/>
          <a:stretch>
            <a:fillRect/>
          </a:stretch>
        </p:blipFill>
        <p:spPr>
          <a:xfrm>
            <a:off x="6902132" y="2176304"/>
            <a:ext cx="4866639" cy="1849120"/>
          </a:xfrm>
        </p:spPr>
      </p:pic>
      <p:pic>
        <p:nvPicPr>
          <p:cNvPr id="5" name="Picture 5" descr="Chart, histogram&#10;&#10;Description automatically generated">
            <a:extLst>
              <a:ext uri="{FF2B5EF4-FFF2-40B4-BE49-F238E27FC236}">
                <a16:creationId xmlns:a16="http://schemas.microsoft.com/office/drawing/2014/main" id="{337E075E-20AC-5562-58D6-489C0C08B1DF}"/>
              </a:ext>
            </a:extLst>
          </p:cNvPr>
          <p:cNvPicPr>
            <a:picLocks noChangeAspect="1"/>
          </p:cNvPicPr>
          <p:nvPr/>
        </p:nvPicPr>
        <p:blipFill>
          <a:blip r:embed="rId3"/>
          <a:stretch>
            <a:fillRect/>
          </a:stretch>
        </p:blipFill>
        <p:spPr>
          <a:xfrm>
            <a:off x="741680" y="1617799"/>
            <a:ext cx="6055360" cy="3917043"/>
          </a:xfrm>
          <a:prstGeom prst="rect">
            <a:avLst/>
          </a:prstGeom>
        </p:spPr>
      </p:pic>
      <p:sp>
        <p:nvSpPr>
          <p:cNvPr id="6" name="TextBox 5">
            <a:extLst>
              <a:ext uri="{FF2B5EF4-FFF2-40B4-BE49-F238E27FC236}">
                <a16:creationId xmlns:a16="http://schemas.microsoft.com/office/drawing/2014/main" id="{A16F38E5-34E0-944C-A52A-2B0F6378C2B4}"/>
              </a:ext>
            </a:extLst>
          </p:cNvPr>
          <p:cNvSpPr txBox="1"/>
          <p:nvPr/>
        </p:nvSpPr>
        <p:spPr>
          <a:xfrm>
            <a:off x="6903719" y="4480560"/>
            <a:ext cx="440753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The UK not only has the most sales revenue, but also the most cus</a:t>
            </a:r>
            <a:r>
              <a:rPr lang="en-US" b="1" dirty="0">
                <a:ea typeface="+mn-lt"/>
                <a:cs typeface="+mn-lt"/>
              </a:rPr>
              <a:t>tomers.</a:t>
            </a:r>
            <a:endParaRPr lang="en-US" dirty="0"/>
          </a:p>
          <a:p>
            <a:pPr algn="l"/>
            <a:endParaRPr lang="en-US" dirty="0"/>
          </a:p>
        </p:txBody>
      </p:sp>
    </p:spTree>
    <p:extLst>
      <p:ext uri="{BB962C8B-B14F-4D97-AF65-F5344CB8AC3E}">
        <p14:creationId xmlns:p14="http://schemas.microsoft.com/office/powerpoint/2010/main" val="2003988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D3DD-67E8-6824-5048-36F60D02B483}"/>
              </a:ext>
            </a:extLst>
          </p:cNvPr>
          <p:cNvSpPr>
            <a:spLocks noGrp="1"/>
          </p:cNvSpPr>
          <p:nvPr>
            <p:ph type="title"/>
          </p:nvPr>
        </p:nvSpPr>
        <p:spPr>
          <a:xfrm>
            <a:off x="5987733" y="222278"/>
            <a:ext cx="5405118" cy="1305850"/>
          </a:xfrm>
        </p:spPr>
        <p:txBody>
          <a:bodyPr>
            <a:normAutofit/>
          </a:bodyPr>
          <a:lstStyle/>
          <a:p>
            <a:r>
              <a:rPr lang="en-US" b="1" dirty="0">
                <a:ea typeface="+mj-lt"/>
                <a:cs typeface="+mj-lt"/>
              </a:rPr>
              <a:t>Explore the UK Market</a:t>
            </a:r>
            <a:endParaRPr lang="en-US" dirty="0"/>
          </a:p>
          <a:p>
            <a:endParaRPr lang="en-US" dirty="0"/>
          </a:p>
        </p:txBody>
      </p:sp>
      <p:pic>
        <p:nvPicPr>
          <p:cNvPr id="7" name="Picture 7" descr="Table&#10;&#10;Description automatically generated">
            <a:extLst>
              <a:ext uri="{FF2B5EF4-FFF2-40B4-BE49-F238E27FC236}">
                <a16:creationId xmlns:a16="http://schemas.microsoft.com/office/drawing/2014/main" id="{472E6D83-3E6E-0258-F62A-BCE3EF4D8176}"/>
              </a:ext>
            </a:extLst>
          </p:cNvPr>
          <p:cNvPicPr>
            <a:picLocks noGrp="1" noChangeAspect="1"/>
          </p:cNvPicPr>
          <p:nvPr>
            <p:ph idx="1"/>
          </p:nvPr>
        </p:nvPicPr>
        <p:blipFill>
          <a:blip r:embed="rId2"/>
          <a:stretch>
            <a:fillRect/>
          </a:stretch>
        </p:blipFill>
        <p:spPr>
          <a:xfrm>
            <a:off x="839564" y="1070927"/>
            <a:ext cx="6780975" cy="1743394"/>
          </a:xfrm>
        </p:spPr>
      </p:pic>
      <p:pic>
        <p:nvPicPr>
          <p:cNvPr id="8" name="Picture 8" descr="Graphical user interface, text, application, email&#10;&#10;Description automatically generated">
            <a:extLst>
              <a:ext uri="{FF2B5EF4-FFF2-40B4-BE49-F238E27FC236}">
                <a16:creationId xmlns:a16="http://schemas.microsoft.com/office/drawing/2014/main" id="{C1B58880-096F-F99E-A04E-375057F2EFA1}"/>
              </a:ext>
            </a:extLst>
          </p:cNvPr>
          <p:cNvPicPr>
            <a:picLocks noChangeAspect="1"/>
          </p:cNvPicPr>
          <p:nvPr/>
        </p:nvPicPr>
        <p:blipFill>
          <a:blip r:embed="rId3"/>
          <a:stretch>
            <a:fillRect/>
          </a:stretch>
        </p:blipFill>
        <p:spPr>
          <a:xfrm>
            <a:off x="843280" y="2888028"/>
            <a:ext cx="6776720" cy="1925223"/>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5279A1C1-F065-6384-8541-98B7D6B4C696}"/>
              </a:ext>
            </a:extLst>
          </p:cNvPr>
          <p:cNvPicPr>
            <a:picLocks noChangeAspect="1"/>
          </p:cNvPicPr>
          <p:nvPr/>
        </p:nvPicPr>
        <p:blipFill>
          <a:blip r:embed="rId4"/>
          <a:stretch>
            <a:fillRect/>
          </a:stretch>
        </p:blipFill>
        <p:spPr>
          <a:xfrm>
            <a:off x="6675120" y="4960900"/>
            <a:ext cx="4135120" cy="1670760"/>
          </a:xfrm>
          <a:prstGeom prst="rect">
            <a:avLst/>
          </a:prstGeom>
        </p:spPr>
      </p:pic>
      <p:pic>
        <p:nvPicPr>
          <p:cNvPr id="10" name="Picture 10">
            <a:extLst>
              <a:ext uri="{FF2B5EF4-FFF2-40B4-BE49-F238E27FC236}">
                <a16:creationId xmlns:a16="http://schemas.microsoft.com/office/drawing/2014/main" id="{8B8B6FA8-AFC8-1E84-60CB-1BAF78E37BA4}"/>
              </a:ext>
            </a:extLst>
          </p:cNvPr>
          <p:cNvPicPr>
            <a:picLocks noChangeAspect="1"/>
          </p:cNvPicPr>
          <p:nvPr/>
        </p:nvPicPr>
        <p:blipFill>
          <a:blip r:embed="rId5"/>
          <a:stretch>
            <a:fillRect/>
          </a:stretch>
        </p:blipFill>
        <p:spPr>
          <a:xfrm>
            <a:off x="7916545" y="1674177"/>
            <a:ext cx="2190750" cy="1152525"/>
          </a:xfrm>
          <a:prstGeom prst="rect">
            <a:avLst/>
          </a:prstGeom>
        </p:spPr>
      </p:pic>
    </p:spTree>
    <p:extLst>
      <p:ext uri="{BB962C8B-B14F-4D97-AF65-F5344CB8AC3E}">
        <p14:creationId xmlns:p14="http://schemas.microsoft.com/office/powerpoint/2010/main" val="105757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E1FBDB0-B2C6-70AE-4DFC-28FBE60BC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087" y="174994"/>
            <a:ext cx="5570703" cy="2621507"/>
          </a:xfrm>
          <a:prstGeom prst="rect">
            <a:avLst/>
          </a:prstGeom>
        </p:spPr>
      </p:pic>
      <p:pic>
        <p:nvPicPr>
          <p:cNvPr id="7" name="Grafik 6">
            <a:extLst>
              <a:ext uri="{FF2B5EF4-FFF2-40B4-BE49-F238E27FC236}">
                <a16:creationId xmlns:a16="http://schemas.microsoft.com/office/drawing/2014/main" id="{379FA44B-DD4A-1558-F22B-0A49E286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3" y="3352496"/>
            <a:ext cx="6104149" cy="3505504"/>
          </a:xfrm>
          <a:prstGeom prst="rect">
            <a:avLst/>
          </a:prstGeom>
        </p:spPr>
      </p:pic>
      <p:pic>
        <p:nvPicPr>
          <p:cNvPr id="9" name="Grafik 8">
            <a:extLst>
              <a:ext uri="{FF2B5EF4-FFF2-40B4-BE49-F238E27FC236}">
                <a16:creationId xmlns:a16="http://schemas.microsoft.com/office/drawing/2014/main" id="{B3AF564D-78AC-CF04-9434-B71783233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598" y="3177502"/>
            <a:ext cx="4664192" cy="3505504"/>
          </a:xfrm>
          <a:prstGeom prst="rect">
            <a:avLst/>
          </a:prstGeom>
        </p:spPr>
      </p:pic>
      <p:pic>
        <p:nvPicPr>
          <p:cNvPr id="2052" name="Picture 4" descr="RFM Analysis for E-commerce | Wigzo">
            <a:extLst>
              <a:ext uri="{FF2B5EF4-FFF2-40B4-BE49-F238E27FC236}">
                <a16:creationId xmlns:a16="http://schemas.microsoft.com/office/drawing/2014/main" id="{0732C87B-1F94-B4DC-831C-5EF8D3406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43" y="174994"/>
            <a:ext cx="626745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3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381AA-3DF2-F152-D107-E5536AC16B43}"/>
              </a:ext>
            </a:extLst>
          </p:cNvPr>
          <p:cNvSpPr>
            <a:spLocks noGrp="1"/>
          </p:cNvSpPr>
          <p:nvPr>
            <p:ph type="title"/>
          </p:nvPr>
        </p:nvSpPr>
        <p:spPr>
          <a:xfrm>
            <a:off x="8731334" y="618518"/>
            <a:ext cx="2316077" cy="606281"/>
          </a:xfrm>
        </p:spPr>
        <p:txBody>
          <a:bodyPr/>
          <a:lstStyle/>
          <a:p>
            <a:r>
              <a:rPr lang="en-US" dirty="0" err="1"/>
              <a:t>rfm</a:t>
            </a:r>
          </a:p>
        </p:txBody>
      </p:sp>
      <p:pic>
        <p:nvPicPr>
          <p:cNvPr id="6" name="Picture 6" descr="Graphical user interface, application&#10;&#10;Description automatically generated">
            <a:extLst>
              <a:ext uri="{FF2B5EF4-FFF2-40B4-BE49-F238E27FC236}">
                <a16:creationId xmlns:a16="http://schemas.microsoft.com/office/drawing/2014/main" id="{D5F76818-EF67-CB93-E05F-FFF75988152D}"/>
              </a:ext>
            </a:extLst>
          </p:cNvPr>
          <p:cNvPicPr>
            <a:picLocks noGrp="1" noChangeAspect="1"/>
          </p:cNvPicPr>
          <p:nvPr>
            <p:ph idx="1"/>
          </p:nvPr>
        </p:nvPicPr>
        <p:blipFill>
          <a:blip r:embed="rId2"/>
          <a:stretch>
            <a:fillRect/>
          </a:stretch>
        </p:blipFill>
        <p:spPr>
          <a:xfrm>
            <a:off x="886492" y="1338304"/>
            <a:ext cx="6585786" cy="2656974"/>
          </a:xfrm>
        </p:spPr>
      </p:pic>
      <p:pic>
        <p:nvPicPr>
          <p:cNvPr id="5" name="Grafik 4">
            <a:extLst>
              <a:ext uri="{FF2B5EF4-FFF2-40B4-BE49-F238E27FC236}">
                <a16:creationId xmlns:a16="http://schemas.microsoft.com/office/drawing/2014/main" id="{A8B72B22-99F5-78AA-EE5E-0781C9E3E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84" y="800924"/>
            <a:ext cx="7522705" cy="425950"/>
          </a:xfrm>
          <a:prstGeom prst="rect">
            <a:avLst/>
          </a:prstGeom>
        </p:spPr>
      </p:pic>
      <p:pic>
        <p:nvPicPr>
          <p:cNvPr id="7" name="Picture 7">
            <a:extLst>
              <a:ext uri="{FF2B5EF4-FFF2-40B4-BE49-F238E27FC236}">
                <a16:creationId xmlns:a16="http://schemas.microsoft.com/office/drawing/2014/main" id="{FA2F3EE2-B73A-1A3D-688D-28032A4E0042}"/>
              </a:ext>
            </a:extLst>
          </p:cNvPr>
          <p:cNvPicPr>
            <a:picLocks noChangeAspect="1"/>
          </p:cNvPicPr>
          <p:nvPr/>
        </p:nvPicPr>
        <p:blipFill>
          <a:blip r:embed="rId4"/>
          <a:stretch>
            <a:fillRect/>
          </a:stretch>
        </p:blipFill>
        <p:spPr>
          <a:xfrm>
            <a:off x="5456321" y="3202869"/>
            <a:ext cx="6421120" cy="478731"/>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446138A0-AF7E-0DC1-EE69-79EF3C390D7C}"/>
              </a:ext>
            </a:extLst>
          </p:cNvPr>
          <p:cNvPicPr>
            <a:picLocks noChangeAspect="1"/>
          </p:cNvPicPr>
          <p:nvPr/>
        </p:nvPicPr>
        <p:blipFill>
          <a:blip r:embed="rId5"/>
          <a:stretch>
            <a:fillRect/>
          </a:stretch>
        </p:blipFill>
        <p:spPr>
          <a:xfrm>
            <a:off x="5537200" y="3878676"/>
            <a:ext cx="5811520" cy="2819207"/>
          </a:xfrm>
          <a:prstGeom prst="rect">
            <a:avLst/>
          </a:prstGeom>
        </p:spPr>
      </p:pic>
    </p:spTree>
    <p:extLst>
      <p:ext uri="{BB962C8B-B14F-4D97-AF65-F5344CB8AC3E}">
        <p14:creationId xmlns:p14="http://schemas.microsoft.com/office/powerpoint/2010/main" val="2302996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C151980-29CD-5C59-25E3-D4BDA15FD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812" y="1044627"/>
            <a:ext cx="7381791" cy="584244"/>
          </a:xfrm>
          <a:prstGeom prst="rect">
            <a:avLst/>
          </a:prstGeom>
        </p:spPr>
      </p:pic>
      <p:pic>
        <p:nvPicPr>
          <p:cNvPr id="7" name="Grafik 6">
            <a:extLst>
              <a:ext uri="{FF2B5EF4-FFF2-40B4-BE49-F238E27FC236}">
                <a16:creationId xmlns:a16="http://schemas.microsoft.com/office/drawing/2014/main" id="{02D72EBF-BB3C-BA52-D49A-E92697A25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812" y="1886175"/>
            <a:ext cx="9640135" cy="3878916"/>
          </a:xfrm>
          <a:prstGeom prst="rect">
            <a:avLst/>
          </a:prstGeom>
        </p:spPr>
      </p:pic>
      <p:sp>
        <p:nvSpPr>
          <p:cNvPr id="2" name="Title 1">
            <a:extLst>
              <a:ext uri="{FF2B5EF4-FFF2-40B4-BE49-F238E27FC236}">
                <a16:creationId xmlns:a16="http://schemas.microsoft.com/office/drawing/2014/main" id="{1BA940F2-2ACB-3873-4C9E-8C324886FC31}"/>
              </a:ext>
            </a:extLst>
          </p:cNvPr>
          <p:cNvSpPr>
            <a:spLocks noGrp="1"/>
          </p:cNvSpPr>
          <p:nvPr>
            <p:ph type="title"/>
          </p:nvPr>
        </p:nvSpPr>
        <p:spPr>
          <a:xfrm>
            <a:off x="9818053" y="405158"/>
            <a:ext cx="1320798" cy="889290"/>
          </a:xfrm>
        </p:spPr>
        <p:txBody>
          <a:bodyPr/>
          <a:lstStyle/>
          <a:p>
            <a:r>
              <a:rPr lang="en-US" dirty="0" err="1"/>
              <a:t>rfM</a:t>
            </a:r>
          </a:p>
        </p:txBody>
      </p:sp>
      <p:pic>
        <p:nvPicPr>
          <p:cNvPr id="3" name="Picture 3" descr="Table&#10;&#10;Description automatically generated">
            <a:extLst>
              <a:ext uri="{FF2B5EF4-FFF2-40B4-BE49-F238E27FC236}">
                <a16:creationId xmlns:a16="http://schemas.microsoft.com/office/drawing/2014/main" id="{C71ED2AF-AE72-7A79-5C2F-B3C9CD5644C8}"/>
              </a:ext>
            </a:extLst>
          </p:cNvPr>
          <p:cNvPicPr>
            <a:picLocks noChangeAspect="1"/>
          </p:cNvPicPr>
          <p:nvPr/>
        </p:nvPicPr>
        <p:blipFill>
          <a:blip r:embed="rId4"/>
          <a:stretch>
            <a:fillRect/>
          </a:stretch>
        </p:blipFill>
        <p:spPr>
          <a:xfrm>
            <a:off x="7701280" y="4014269"/>
            <a:ext cx="2743200" cy="2751221"/>
          </a:xfrm>
          <a:prstGeom prst="rect">
            <a:avLst/>
          </a:prstGeom>
        </p:spPr>
      </p:pic>
    </p:spTree>
    <p:extLst>
      <p:ext uri="{BB962C8B-B14F-4D97-AF65-F5344CB8AC3E}">
        <p14:creationId xmlns:p14="http://schemas.microsoft.com/office/powerpoint/2010/main" val="232265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72274-0B49-11AE-F83D-671634DBD657}"/>
              </a:ext>
            </a:extLst>
          </p:cNvPr>
          <p:cNvSpPr>
            <a:spLocks noGrp="1"/>
          </p:cNvSpPr>
          <p:nvPr>
            <p:ph type="title"/>
          </p:nvPr>
        </p:nvSpPr>
        <p:spPr/>
        <p:txBody>
          <a:bodyPr/>
          <a:lstStyle/>
          <a:p>
            <a:r>
              <a:rPr lang="de-DE" sz="4000" b="1" dirty="0"/>
              <a:t>Contents</a:t>
            </a:r>
            <a:endParaRPr lang="de-DE" b="1" dirty="0"/>
          </a:p>
        </p:txBody>
      </p:sp>
      <p:sp>
        <p:nvSpPr>
          <p:cNvPr id="3" name="Inhaltsplatzhalter 2">
            <a:extLst>
              <a:ext uri="{FF2B5EF4-FFF2-40B4-BE49-F238E27FC236}">
                <a16:creationId xmlns:a16="http://schemas.microsoft.com/office/drawing/2014/main" id="{9756B41B-1229-13AD-5689-14A0BEA35888}"/>
              </a:ext>
            </a:extLst>
          </p:cNvPr>
          <p:cNvSpPr>
            <a:spLocks noGrp="1"/>
          </p:cNvSpPr>
          <p:nvPr>
            <p:ph idx="1"/>
          </p:nvPr>
        </p:nvSpPr>
        <p:spPr/>
        <p:txBody>
          <a:bodyPr>
            <a:normAutofit fontScale="25000" lnSpcReduction="20000"/>
          </a:bodyPr>
          <a:lstStyle/>
          <a:p>
            <a:r>
              <a:rPr lang="en-US" sz="6400" b="0" i="0" dirty="0">
                <a:effectLst/>
                <a:latin typeface="Arial" panose="020B0604020202020204" pitchFamily="34" charset="0"/>
              </a:rPr>
              <a:t>Group Members</a:t>
            </a:r>
          </a:p>
          <a:p>
            <a:r>
              <a:rPr lang="en-US" sz="6400" b="0" i="0" dirty="0">
                <a:effectLst/>
                <a:latin typeface="Arial" panose="020B0604020202020204" pitchFamily="34" charset="0"/>
              </a:rPr>
              <a:t>Main Steps</a:t>
            </a:r>
          </a:p>
          <a:p>
            <a:r>
              <a:rPr lang="en-US" sz="6400" b="0" i="0" dirty="0">
                <a:effectLst/>
                <a:latin typeface="Arial" panose="020B0604020202020204" pitchFamily="34" charset="0"/>
              </a:rPr>
              <a:t>Meeting Schedule</a:t>
            </a:r>
          </a:p>
          <a:p>
            <a:r>
              <a:rPr lang="en-US" sz="6400" b="0" i="0" dirty="0">
                <a:effectLst/>
                <a:latin typeface="Arial" panose="020B0604020202020204" pitchFamily="34" charset="0"/>
              </a:rPr>
              <a:t>Methodology</a:t>
            </a:r>
          </a:p>
          <a:p>
            <a:pPr marL="0" indent="0">
              <a:buNone/>
            </a:pPr>
            <a:r>
              <a:rPr lang="en-US" sz="6400" b="0" i="0" dirty="0">
                <a:effectLst/>
                <a:latin typeface="Arial" panose="020B0604020202020204" pitchFamily="34" charset="0"/>
              </a:rPr>
              <a:t>          RFM Analysis</a:t>
            </a:r>
          </a:p>
          <a:p>
            <a:pPr marL="0" indent="0">
              <a:buNone/>
            </a:pPr>
            <a:r>
              <a:rPr lang="en-US" sz="6400" b="0" i="0" dirty="0">
                <a:effectLst/>
                <a:latin typeface="Arial" panose="020B0604020202020204" pitchFamily="34" charset="0"/>
              </a:rPr>
              <a:t>          K-Means Modelling</a:t>
            </a:r>
          </a:p>
          <a:p>
            <a:pPr marL="0" indent="0">
              <a:buNone/>
            </a:pPr>
            <a:r>
              <a:rPr lang="en-US" sz="6400" dirty="0"/>
              <a:t>          Cohort Analysis</a:t>
            </a:r>
            <a:br>
              <a:rPr lang="en-US" dirty="0"/>
            </a:br>
            <a:br>
              <a:rPr lang="en-US" dirty="0"/>
            </a:br>
            <a:br>
              <a:rPr lang="en-US" dirty="0"/>
            </a:br>
            <a:br>
              <a:rPr lang="en-US" dirty="0"/>
            </a:br>
            <a:br>
              <a:rPr lang="en-US" dirty="0"/>
            </a:br>
            <a:br>
              <a:rPr lang="en-US" dirty="0"/>
            </a:br>
            <a:endParaRPr lang="de-DE" dirty="0"/>
          </a:p>
        </p:txBody>
      </p:sp>
    </p:spTree>
    <p:extLst>
      <p:ext uri="{BB962C8B-B14F-4D97-AF65-F5344CB8AC3E}">
        <p14:creationId xmlns:p14="http://schemas.microsoft.com/office/powerpoint/2010/main" val="199853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EB4BA8-8F4C-1625-7965-B6BFAF87AB28}"/>
              </a:ext>
            </a:extLst>
          </p:cNvPr>
          <p:cNvSpPr>
            <a:spLocks noGrp="1"/>
          </p:cNvSpPr>
          <p:nvPr>
            <p:ph type="title"/>
          </p:nvPr>
        </p:nvSpPr>
        <p:spPr>
          <a:xfrm>
            <a:off x="8921299" y="363850"/>
            <a:ext cx="2570478" cy="736890"/>
          </a:xfrm>
        </p:spPr>
        <p:txBody>
          <a:bodyPr/>
          <a:lstStyle/>
          <a:p>
            <a:r>
              <a:rPr lang="en-US" dirty="0" err="1"/>
              <a:t>Rfm</a:t>
            </a:r>
            <a:r>
              <a:rPr lang="en-US" dirty="0"/>
              <a:t> SCORE</a:t>
            </a:r>
          </a:p>
        </p:txBody>
      </p:sp>
      <p:pic>
        <p:nvPicPr>
          <p:cNvPr id="8" name="Picture 8">
            <a:extLst>
              <a:ext uri="{FF2B5EF4-FFF2-40B4-BE49-F238E27FC236}">
                <a16:creationId xmlns:a16="http://schemas.microsoft.com/office/drawing/2014/main" id="{7441C771-E1BA-F670-C676-3FB4749B4A43}"/>
              </a:ext>
            </a:extLst>
          </p:cNvPr>
          <p:cNvPicPr>
            <a:picLocks noGrp="1" noChangeAspect="1"/>
          </p:cNvPicPr>
          <p:nvPr>
            <p:ph idx="1"/>
          </p:nvPr>
        </p:nvPicPr>
        <p:blipFill>
          <a:blip r:embed="rId2"/>
          <a:stretch>
            <a:fillRect/>
          </a:stretch>
        </p:blipFill>
        <p:spPr>
          <a:xfrm>
            <a:off x="5939473" y="928687"/>
            <a:ext cx="2941317" cy="1631634"/>
          </a:xfrm>
        </p:spPr>
      </p:pic>
      <p:pic>
        <p:nvPicPr>
          <p:cNvPr id="9" name="Picture 9">
            <a:extLst>
              <a:ext uri="{FF2B5EF4-FFF2-40B4-BE49-F238E27FC236}">
                <a16:creationId xmlns:a16="http://schemas.microsoft.com/office/drawing/2014/main" id="{752B4614-CC2A-0465-C3FD-CE4C3FF6CDF6}"/>
              </a:ext>
            </a:extLst>
          </p:cNvPr>
          <p:cNvPicPr>
            <a:picLocks noChangeAspect="1"/>
          </p:cNvPicPr>
          <p:nvPr/>
        </p:nvPicPr>
        <p:blipFill>
          <a:blip r:embed="rId3"/>
          <a:stretch>
            <a:fillRect/>
          </a:stretch>
        </p:blipFill>
        <p:spPr>
          <a:xfrm>
            <a:off x="3335337" y="925195"/>
            <a:ext cx="2371725" cy="1695450"/>
          </a:xfrm>
          <a:prstGeom prst="rect">
            <a:avLst/>
          </a:prstGeom>
        </p:spPr>
      </p:pic>
      <p:pic>
        <p:nvPicPr>
          <p:cNvPr id="10" name="Picture 10" descr="Text&#10;&#10;Description automatically generated">
            <a:extLst>
              <a:ext uri="{FF2B5EF4-FFF2-40B4-BE49-F238E27FC236}">
                <a16:creationId xmlns:a16="http://schemas.microsoft.com/office/drawing/2014/main" id="{A741FABD-090A-9A37-51B5-33649AE2D984}"/>
              </a:ext>
            </a:extLst>
          </p:cNvPr>
          <p:cNvPicPr>
            <a:picLocks noChangeAspect="1"/>
          </p:cNvPicPr>
          <p:nvPr/>
        </p:nvPicPr>
        <p:blipFill>
          <a:blip r:embed="rId4"/>
          <a:stretch>
            <a:fillRect/>
          </a:stretch>
        </p:blipFill>
        <p:spPr>
          <a:xfrm>
            <a:off x="899795" y="915035"/>
            <a:ext cx="2305050" cy="1695450"/>
          </a:xfrm>
          <a:prstGeom prst="rect">
            <a:avLst/>
          </a:prstGeom>
        </p:spPr>
      </p:pic>
      <p:pic>
        <p:nvPicPr>
          <p:cNvPr id="2" name="Picture 2" descr="Table&#10;&#10;Description automatically generated">
            <a:extLst>
              <a:ext uri="{FF2B5EF4-FFF2-40B4-BE49-F238E27FC236}">
                <a16:creationId xmlns:a16="http://schemas.microsoft.com/office/drawing/2014/main" id="{1328058D-7654-5DCE-04E0-F56E384D674E}"/>
              </a:ext>
            </a:extLst>
          </p:cNvPr>
          <p:cNvPicPr>
            <a:picLocks noChangeAspect="1"/>
          </p:cNvPicPr>
          <p:nvPr/>
        </p:nvPicPr>
        <p:blipFill>
          <a:blip r:embed="rId5"/>
          <a:stretch>
            <a:fillRect/>
          </a:stretch>
        </p:blipFill>
        <p:spPr>
          <a:xfrm>
            <a:off x="904240" y="2734015"/>
            <a:ext cx="5486400" cy="2345010"/>
          </a:xfrm>
          <a:prstGeom prst="rect">
            <a:avLst/>
          </a:prstGeom>
        </p:spPr>
      </p:pic>
      <p:pic>
        <p:nvPicPr>
          <p:cNvPr id="3" name="Picture 4" descr="Chart, pie chart&#10;&#10;Description automatically generated">
            <a:extLst>
              <a:ext uri="{FF2B5EF4-FFF2-40B4-BE49-F238E27FC236}">
                <a16:creationId xmlns:a16="http://schemas.microsoft.com/office/drawing/2014/main" id="{03E4E31A-0BBD-1C2B-4E75-6D01DE667DA2}"/>
              </a:ext>
            </a:extLst>
          </p:cNvPr>
          <p:cNvPicPr>
            <a:picLocks noChangeAspect="1"/>
          </p:cNvPicPr>
          <p:nvPr/>
        </p:nvPicPr>
        <p:blipFill>
          <a:blip r:embed="rId6"/>
          <a:stretch>
            <a:fillRect/>
          </a:stretch>
        </p:blipFill>
        <p:spPr>
          <a:xfrm>
            <a:off x="6532880" y="2731699"/>
            <a:ext cx="4043680" cy="3944763"/>
          </a:xfrm>
          <a:prstGeom prst="rect">
            <a:avLst/>
          </a:prstGeom>
        </p:spPr>
      </p:pic>
    </p:spTree>
    <p:extLst>
      <p:ext uri="{BB962C8B-B14F-4D97-AF65-F5344CB8AC3E}">
        <p14:creationId xmlns:p14="http://schemas.microsoft.com/office/powerpoint/2010/main" val="1490085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FBC1-669A-20F3-FB9A-CEA109F30FAB}"/>
              </a:ext>
            </a:extLst>
          </p:cNvPr>
          <p:cNvSpPr>
            <a:spLocks noGrp="1"/>
          </p:cNvSpPr>
          <p:nvPr>
            <p:ph type="title"/>
          </p:nvPr>
        </p:nvSpPr>
        <p:spPr>
          <a:xfrm>
            <a:off x="3142933" y="618518"/>
            <a:ext cx="7904478" cy="594650"/>
          </a:xfrm>
        </p:spPr>
        <p:txBody>
          <a:bodyPr/>
          <a:lstStyle/>
          <a:p>
            <a:r>
              <a:rPr lang="en-US" dirty="0"/>
              <a:t>RFM analysis with </a:t>
            </a:r>
            <a:r>
              <a:rPr lang="en-US" dirty="0" err="1"/>
              <a:t>ohne</a:t>
            </a:r>
            <a:r>
              <a:rPr lang="en-US" dirty="0"/>
              <a:t> weighting</a:t>
            </a:r>
          </a:p>
        </p:txBody>
      </p:sp>
      <p:pic>
        <p:nvPicPr>
          <p:cNvPr id="4" name="Picture 4" descr="Table&#10;&#10;Description automatically generated">
            <a:extLst>
              <a:ext uri="{FF2B5EF4-FFF2-40B4-BE49-F238E27FC236}">
                <a16:creationId xmlns:a16="http://schemas.microsoft.com/office/drawing/2014/main" id="{B1BEF1B0-89E4-828E-C619-90855B44F785}"/>
              </a:ext>
            </a:extLst>
          </p:cNvPr>
          <p:cNvPicPr>
            <a:picLocks noGrp="1" noChangeAspect="1"/>
          </p:cNvPicPr>
          <p:nvPr>
            <p:ph idx="1"/>
          </p:nvPr>
        </p:nvPicPr>
        <p:blipFill>
          <a:blip r:embed="rId2"/>
          <a:stretch>
            <a:fillRect/>
          </a:stretch>
        </p:blipFill>
        <p:spPr>
          <a:xfrm>
            <a:off x="938212" y="1245468"/>
            <a:ext cx="5709919" cy="1912472"/>
          </a:xfrm>
        </p:spPr>
      </p:pic>
      <p:pic>
        <p:nvPicPr>
          <p:cNvPr id="5" name="Picture 5">
            <a:extLst>
              <a:ext uri="{FF2B5EF4-FFF2-40B4-BE49-F238E27FC236}">
                <a16:creationId xmlns:a16="http://schemas.microsoft.com/office/drawing/2014/main" id="{6BE6A4CE-44D1-CC21-3D03-AD568F1622AF}"/>
              </a:ext>
            </a:extLst>
          </p:cNvPr>
          <p:cNvPicPr>
            <a:picLocks noChangeAspect="1"/>
          </p:cNvPicPr>
          <p:nvPr/>
        </p:nvPicPr>
        <p:blipFill>
          <a:blip r:embed="rId3"/>
          <a:stretch>
            <a:fillRect/>
          </a:stretch>
        </p:blipFill>
        <p:spPr>
          <a:xfrm>
            <a:off x="6858000" y="1233557"/>
            <a:ext cx="2743200" cy="1932167"/>
          </a:xfrm>
          <a:prstGeom prst="rect">
            <a:avLst/>
          </a:prstGeom>
        </p:spPr>
      </p:pic>
      <p:pic>
        <p:nvPicPr>
          <p:cNvPr id="6" name="Picture 6" descr="Text&#10;&#10;Description automatically generated">
            <a:extLst>
              <a:ext uri="{FF2B5EF4-FFF2-40B4-BE49-F238E27FC236}">
                <a16:creationId xmlns:a16="http://schemas.microsoft.com/office/drawing/2014/main" id="{EF414A2B-58EB-04B3-A02C-8E83FAF9053E}"/>
              </a:ext>
            </a:extLst>
          </p:cNvPr>
          <p:cNvPicPr>
            <a:picLocks noChangeAspect="1"/>
          </p:cNvPicPr>
          <p:nvPr/>
        </p:nvPicPr>
        <p:blipFill>
          <a:blip r:embed="rId4"/>
          <a:stretch>
            <a:fillRect/>
          </a:stretch>
        </p:blipFill>
        <p:spPr>
          <a:xfrm>
            <a:off x="934720" y="3338566"/>
            <a:ext cx="2743200" cy="1135907"/>
          </a:xfrm>
          <a:prstGeom prst="rect">
            <a:avLst/>
          </a:prstGeom>
        </p:spPr>
      </p:pic>
      <p:pic>
        <p:nvPicPr>
          <p:cNvPr id="8" name="Picture 8" descr="Chart, bar chart&#10;&#10;Description automatically generated">
            <a:extLst>
              <a:ext uri="{FF2B5EF4-FFF2-40B4-BE49-F238E27FC236}">
                <a16:creationId xmlns:a16="http://schemas.microsoft.com/office/drawing/2014/main" id="{AA8B2FA5-E037-4FDB-E670-F8BF9FD98DE3}"/>
              </a:ext>
            </a:extLst>
          </p:cNvPr>
          <p:cNvPicPr>
            <a:picLocks noChangeAspect="1"/>
          </p:cNvPicPr>
          <p:nvPr/>
        </p:nvPicPr>
        <p:blipFill>
          <a:blip r:embed="rId5"/>
          <a:stretch>
            <a:fillRect/>
          </a:stretch>
        </p:blipFill>
        <p:spPr>
          <a:xfrm>
            <a:off x="6329680" y="3335814"/>
            <a:ext cx="4866640" cy="3366451"/>
          </a:xfrm>
          <a:prstGeom prst="rect">
            <a:avLst/>
          </a:prstGeom>
        </p:spPr>
      </p:pic>
      <p:pic>
        <p:nvPicPr>
          <p:cNvPr id="9" name="Picture 9" descr="Text&#10;&#10;Description automatically generated">
            <a:extLst>
              <a:ext uri="{FF2B5EF4-FFF2-40B4-BE49-F238E27FC236}">
                <a16:creationId xmlns:a16="http://schemas.microsoft.com/office/drawing/2014/main" id="{65F8CC0D-1C81-4D37-3F87-2958C2E40752}"/>
              </a:ext>
            </a:extLst>
          </p:cNvPr>
          <p:cNvPicPr>
            <a:picLocks noChangeAspect="1"/>
          </p:cNvPicPr>
          <p:nvPr/>
        </p:nvPicPr>
        <p:blipFill>
          <a:blip r:embed="rId6"/>
          <a:stretch>
            <a:fillRect/>
          </a:stretch>
        </p:blipFill>
        <p:spPr>
          <a:xfrm>
            <a:off x="3474720" y="5075629"/>
            <a:ext cx="2743200" cy="1644502"/>
          </a:xfrm>
          <a:prstGeom prst="rect">
            <a:avLst/>
          </a:prstGeom>
        </p:spPr>
      </p:pic>
    </p:spTree>
    <p:extLst>
      <p:ext uri="{BB962C8B-B14F-4D97-AF65-F5344CB8AC3E}">
        <p14:creationId xmlns:p14="http://schemas.microsoft.com/office/powerpoint/2010/main" val="379280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89D9-61D8-5E15-6C6D-7B29FC805647}"/>
              </a:ext>
            </a:extLst>
          </p:cNvPr>
          <p:cNvSpPr>
            <a:spLocks noGrp="1"/>
          </p:cNvSpPr>
          <p:nvPr>
            <p:ph type="title"/>
          </p:nvPr>
        </p:nvSpPr>
        <p:spPr>
          <a:xfrm>
            <a:off x="2787333" y="618518"/>
            <a:ext cx="8260078" cy="747050"/>
          </a:xfrm>
        </p:spPr>
        <p:txBody>
          <a:bodyPr/>
          <a:lstStyle/>
          <a:p>
            <a:r>
              <a:rPr lang="en-US" dirty="0" err="1"/>
              <a:t>Rfm</a:t>
            </a:r>
            <a:r>
              <a:rPr lang="en-US" dirty="0"/>
              <a:t> analysis with weighted features</a:t>
            </a:r>
          </a:p>
        </p:txBody>
      </p:sp>
      <p:pic>
        <p:nvPicPr>
          <p:cNvPr id="4" name="Picture 4">
            <a:extLst>
              <a:ext uri="{FF2B5EF4-FFF2-40B4-BE49-F238E27FC236}">
                <a16:creationId xmlns:a16="http://schemas.microsoft.com/office/drawing/2014/main" id="{4BB92DAC-0FF3-697D-1E67-2600C1B3BE4A}"/>
              </a:ext>
            </a:extLst>
          </p:cNvPr>
          <p:cNvPicPr>
            <a:picLocks noGrp="1" noChangeAspect="1"/>
          </p:cNvPicPr>
          <p:nvPr>
            <p:ph idx="1"/>
          </p:nvPr>
        </p:nvPicPr>
        <p:blipFill>
          <a:blip r:embed="rId2"/>
          <a:stretch>
            <a:fillRect/>
          </a:stretch>
        </p:blipFill>
        <p:spPr>
          <a:xfrm>
            <a:off x="978852" y="1570552"/>
            <a:ext cx="9905999" cy="612063"/>
          </a:xfrm>
        </p:spPr>
      </p:pic>
      <p:pic>
        <p:nvPicPr>
          <p:cNvPr id="5" name="Picture 5" descr="Graphical user interface, text, application, email&#10;&#10;Description automatically generated">
            <a:extLst>
              <a:ext uri="{FF2B5EF4-FFF2-40B4-BE49-F238E27FC236}">
                <a16:creationId xmlns:a16="http://schemas.microsoft.com/office/drawing/2014/main" id="{C6C0C28D-2ACE-15A2-93AE-79926516B276}"/>
              </a:ext>
            </a:extLst>
          </p:cNvPr>
          <p:cNvPicPr>
            <a:picLocks noChangeAspect="1"/>
          </p:cNvPicPr>
          <p:nvPr/>
        </p:nvPicPr>
        <p:blipFill>
          <a:blip r:embed="rId3"/>
          <a:stretch>
            <a:fillRect/>
          </a:stretch>
        </p:blipFill>
        <p:spPr>
          <a:xfrm>
            <a:off x="975360" y="2215682"/>
            <a:ext cx="5831840" cy="1359836"/>
          </a:xfrm>
          <a:prstGeom prst="rect">
            <a:avLst/>
          </a:prstGeom>
        </p:spPr>
      </p:pic>
      <p:pic>
        <p:nvPicPr>
          <p:cNvPr id="6" name="Picture 6" descr="Graphical user interface, text, email&#10;&#10;Description automatically generated">
            <a:extLst>
              <a:ext uri="{FF2B5EF4-FFF2-40B4-BE49-F238E27FC236}">
                <a16:creationId xmlns:a16="http://schemas.microsoft.com/office/drawing/2014/main" id="{78CECF5D-A44D-9A37-A7D9-BC32E9158B59}"/>
              </a:ext>
            </a:extLst>
          </p:cNvPr>
          <p:cNvPicPr>
            <a:picLocks noChangeAspect="1"/>
          </p:cNvPicPr>
          <p:nvPr/>
        </p:nvPicPr>
        <p:blipFill>
          <a:blip r:embed="rId4"/>
          <a:stretch>
            <a:fillRect/>
          </a:stretch>
        </p:blipFill>
        <p:spPr>
          <a:xfrm>
            <a:off x="3048000" y="5526367"/>
            <a:ext cx="2743200" cy="966545"/>
          </a:xfrm>
          <a:prstGeom prst="rect">
            <a:avLst/>
          </a:prstGeom>
        </p:spPr>
      </p:pic>
      <p:pic>
        <p:nvPicPr>
          <p:cNvPr id="8" name="Picture 8" descr="Chart, bar chart&#10;&#10;Description automatically generated">
            <a:extLst>
              <a:ext uri="{FF2B5EF4-FFF2-40B4-BE49-F238E27FC236}">
                <a16:creationId xmlns:a16="http://schemas.microsoft.com/office/drawing/2014/main" id="{26A34B7B-116C-F5DE-73D8-B2485DF5F4C2}"/>
              </a:ext>
            </a:extLst>
          </p:cNvPr>
          <p:cNvPicPr>
            <a:picLocks noChangeAspect="1"/>
          </p:cNvPicPr>
          <p:nvPr/>
        </p:nvPicPr>
        <p:blipFill>
          <a:blip r:embed="rId5"/>
          <a:stretch>
            <a:fillRect/>
          </a:stretch>
        </p:blipFill>
        <p:spPr>
          <a:xfrm>
            <a:off x="5994400" y="3610686"/>
            <a:ext cx="5090160" cy="3060549"/>
          </a:xfrm>
          <a:prstGeom prst="rect">
            <a:avLst/>
          </a:prstGeom>
        </p:spPr>
      </p:pic>
      <p:sp>
        <p:nvSpPr>
          <p:cNvPr id="9" name="TextBox 8">
            <a:extLst>
              <a:ext uri="{FF2B5EF4-FFF2-40B4-BE49-F238E27FC236}">
                <a16:creationId xmlns:a16="http://schemas.microsoft.com/office/drawing/2014/main" id="{E7B232EE-276E-78CA-C4A6-71F6ACFA9B4B}"/>
              </a:ext>
            </a:extLst>
          </p:cNvPr>
          <p:cNvSpPr txBox="1"/>
          <p:nvPr/>
        </p:nvSpPr>
        <p:spPr>
          <a:xfrm>
            <a:off x="1162049" y="4879340"/>
            <a:ext cx="49358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How many customers do we have in each segment?</a:t>
            </a:r>
            <a:endParaRPr lang="en-US" dirty="0"/>
          </a:p>
          <a:p>
            <a:pPr algn="l"/>
            <a:endParaRPr lang="en-US" dirty="0"/>
          </a:p>
        </p:txBody>
      </p:sp>
    </p:spTree>
    <p:extLst>
      <p:ext uri="{BB962C8B-B14F-4D97-AF65-F5344CB8AC3E}">
        <p14:creationId xmlns:p14="http://schemas.microsoft.com/office/powerpoint/2010/main" val="163673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D42E-3DC8-95E2-64E4-8A77E7B9284C}"/>
              </a:ext>
            </a:extLst>
          </p:cNvPr>
          <p:cNvSpPr>
            <a:spLocks noGrp="1"/>
          </p:cNvSpPr>
          <p:nvPr>
            <p:ph type="title"/>
          </p:nvPr>
        </p:nvSpPr>
        <p:spPr>
          <a:xfrm>
            <a:off x="1141413" y="618518"/>
            <a:ext cx="9905998" cy="1037413"/>
          </a:xfrm>
        </p:spPr>
        <p:txBody>
          <a:bodyPr>
            <a:normAutofit fontScale="90000"/>
          </a:bodyPr>
          <a:lstStyle/>
          <a:p>
            <a:r>
              <a:rPr lang="en-US" dirty="0">
                <a:ea typeface="+mj-lt"/>
                <a:cs typeface="+mj-lt"/>
              </a:rPr>
              <a:t>COMPARISON OF WEIGHTED RESULTS WITH UNWEIGHTED</a:t>
            </a:r>
            <a:endParaRPr lang="en-US" dirty="0"/>
          </a:p>
        </p:txBody>
      </p:sp>
      <p:pic>
        <p:nvPicPr>
          <p:cNvPr id="4" name="Picture 4">
            <a:extLst>
              <a:ext uri="{FF2B5EF4-FFF2-40B4-BE49-F238E27FC236}">
                <a16:creationId xmlns:a16="http://schemas.microsoft.com/office/drawing/2014/main" id="{06732DAF-6070-E60B-278C-2422D4268E9B}"/>
              </a:ext>
            </a:extLst>
          </p:cNvPr>
          <p:cNvPicPr>
            <a:picLocks noGrp="1" noChangeAspect="1"/>
          </p:cNvPicPr>
          <p:nvPr>
            <p:ph idx="1"/>
          </p:nvPr>
        </p:nvPicPr>
        <p:blipFill>
          <a:blip r:embed="rId2"/>
          <a:stretch>
            <a:fillRect/>
          </a:stretch>
        </p:blipFill>
        <p:spPr>
          <a:xfrm>
            <a:off x="923730" y="1958724"/>
            <a:ext cx="5167784" cy="3541714"/>
          </a:xfrm>
        </p:spPr>
      </p:pic>
      <p:pic>
        <p:nvPicPr>
          <p:cNvPr id="5" name="Picture 5" descr="Table&#10;&#10;Description automatically generated">
            <a:extLst>
              <a:ext uri="{FF2B5EF4-FFF2-40B4-BE49-F238E27FC236}">
                <a16:creationId xmlns:a16="http://schemas.microsoft.com/office/drawing/2014/main" id="{CE096E25-9D7D-24F7-DCA7-5DAA8C04AA1A}"/>
              </a:ext>
            </a:extLst>
          </p:cNvPr>
          <p:cNvPicPr>
            <a:picLocks noChangeAspect="1"/>
          </p:cNvPicPr>
          <p:nvPr/>
        </p:nvPicPr>
        <p:blipFill>
          <a:blip r:embed="rId3"/>
          <a:stretch>
            <a:fillRect/>
          </a:stretch>
        </p:blipFill>
        <p:spPr>
          <a:xfrm>
            <a:off x="6228347" y="1961848"/>
            <a:ext cx="5099384" cy="2994465"/>
          </a:xfrm>
          <a:prstGeom prst="rect">
            <a:avLst/>
          </a:prstGeom>
        </p:spPr>
      </p:pic>
    </p:spTree>
    <p:extLst>
      <p:ext uri="{BB962C8B-B14F-4D97-AF65-F5344CB8AC3E}">
        <p14:creationId xmlns:p14="http://schemas.microsoft.com/office/powerpoint/2010/main" val="904930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3C323-3D21-9C88-4AE9-B47F602BCB49}"/>
              </a:ext>
            </a:extLst>
          </p:cNvPr>
          <p:cNvSpPr>
            <a:spLocks noGrp="1"/>
          </p:cNvSpPr>
          <p:nvPr>
            <p:ph type="title"/>
          </p:nvPr>
        </p:nvSpPr>
        <p:spPr>
          <a:xfrm>
            <a:off x="8570913" y="618518"/>
            <a:ext cx="2476498" cy="917097"/>
          </a:xfrm>
        </p:spPr>
        <p:txBody>
          <a:bodyPr/>
          <a:lstStyle/>
          <a:p>
            <a:r>
              <a:rPr lang="en-US" dirty="0"/>
              <a:t>K-means </a:t>
            </a:r>
          </a:p>
        </p:txBody>
      </p:sp>
      <p:sp>
        <p:nvSpPr>
          <p:cNvPr id="3" name="Content Placeholder 2">
            <a:extLst>
              <a:ext uri="{FF2B5EF4-FFF2-40B4-BE49-F238E27FC236}">
                <a16:creationId xmlns:a16="http://schemas.microsoft.com/office/drawing/2014/main" id="{4FDD3309-BA26-FD93-3EAC-7648A87695F1}"/>
              </a:ext>
            </a:extLst>
          </p:cNvPr>
          <p:cNvSpPr>
            <a:spLocks noGrp="1"/>
          </p:cNvSpPr>
          <p:nvPr>
            <p:ph idx="1"/>
          </p:nvPr>
        </p:nvSpPr>
        <p:spPr>
          <a:xfrm>
            <a:off x="920833" y="1798303"/>
            <a:ext cx="3970421" cy="614030"/>
          </a:xfrm>
        </p:spPr>
        <p:txBody>
          <a:bodyPr vert="horz" lIns="91440" tIns="45720" rIns="91440" bIns="45720" rtlCol="0" anchor="t">
            <a:normAutofit/>
          </a:bodyPr>
          <a:lstStyle/>
          <a:p>
            <a:pPr marL="0" indent="0">
              <a:buNone/>
            </a:pPr>
            <a:r>
              <a:rPr lang="en-US" dirty="0">
                <a:ea typeface="+mn-lt"/>
                <a:cs typeface="+mn-lt"/>
              </a:rPr>
              <a:t>Before applying logarithm</a:t>
            </a:r>
            <a:endParaRPr lang="en-US" dirty="0"/>
          </a:p>
        </p:txBody>
      </p:sp>
      <p:pic>
        <p:nvPicPr>
          <p:cNvPr id="4" name="Picture 4" descr="Chart&#10;&#10;Description automatically generated">
            <a:extLst>
              <a:ext uri="{FF2B5EF4-FFF2-40B4-BE49-F238E27FC236}">
                <a16:creationId xmlns:a16="http://schemas.microsoft.com/office/drawing/2014/main" id="{B6115405-65E1-5F1C-17C6-97112652DF12}"/>
              </a:ext>
            </a:extLst>
          </p:cNvPr>
          <p:cNvPicPr>
            <a:picLocks noChangeAspect="1"/>
          </p:cNvPicPr>
          <p:nvPr/>
        </p:nvPicPr>
        <p:blipFill>
          <a:blip r:embed="rId2"/>
          <a:stretch>
            <a:fillRect/>
          </a:stretch>
        </p:blipFill>
        <p:spPr>
          <a:xfrm>
            <a:off x="1004637" y="2350005"/>
            <a:ext cx="3759200" cy="3735464"/>
          </a:xfrm>
          <a:prstGeom prst="rect">
            <a:avLst/>
          </a:prstGeom>
        </p:spPr>
      </p:pic>
      <p:sp>
        <p:nvSpPr>
          <p:cNvPr id="6" name="Content Placeholder 2">
            <a:extLst>
              <a:ext uri="{FF2B5EF4-FFF2-40B4-BE49-F238E27FC236}">
                <a16:creationId xmlns:a16="http://schemas.microsoft.com/office/drawing/2014/main" id="{5D8BBDD6-68EF-F02F-4159-84126685E083}"/>
              </a:ext>
            </a:extLst>
          </p:cNvPr>
          <p:cNvSpPr txBox="1">
            <a:spLocks/>
          </p:cNvSpPr>
          <p:nvPr/>
        </p:nvSpPr>
        <p:spPr>
          <a:xfrm>
            <a:off x="6386913" y="1737343"/>
            <a:ext cx="3970421" cy="61403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ea typeface="+mn-lt"/>
                <a:cs typeface="+mn-lt"/>
              </a:rPr>
              <a:t>After applying logarithm</a:t>
            </a:r>
            <a:endParaRPr lang="en-US" dirty="0"/>
          </a:p>
        </p:txBody>
      </p:sp>
      <p:pic>
        <p:nvPicPr>
          <p:cNvPr id="7" name="Picture 7" descr="Chart, scatter chart&#10;&#10;Description automatically generated">
            <a:extLst>
              <a:ext uri="{FF2B5EF4-FFF2-40B4-BE49-F238E27FC236}">
                <a16:creationId xmlns:a16="http://schemas.microsoft.com/office/drawing/2014/main" id="{124EAC88-C70E-DACD-2319-66D83A74E687}"/>
              </a:ext>
            </a:extLst>
          </p:cNvPr>
          <p:cNvPicPr>
            <a:picLocks noChangeAspect="1"/>
          </p:cNvPicPr>
          <p:nvPr/>
        </p:nvPicPr>
        <p:blipFill>
          <a:blip r:embed="rId3"/>
          <a:stretch>
            <a:fillRect/>
          </a:stretch>
        </p:blipFill>
        <p:spPr>
          <a:xfrm>
            <a:off x="6350000" y="2345665"/>
            <a:ext cx="3759200" cy="3741469"/>
          </a:xfrm>
          <a:prstGeom prst="rect">
            <a:avLst/>
          </a:prstGeom>
        </p:spPr>
      </p:pic>
    </p:spTree>
    <p:extLst>
      <p:ext uri="{BB962C8B-B14F-4D97-AF65-F5344CB8AC3E}">
        <p14:creationId xmlns:p14="http://schemas.microsoft.com/office/powerpoint/2010/main" val="3891466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0D6D-1066-178D-B594-079FBADF385D}"/>
              </a:ext>
            </a:extLst>
          </p:cNvPr>
          <p:cNvSpPr>
            <a:spLocks noGrp="1"/>
          </p:cNvSpPr>
          <p:nvPr>
            <p:ph type="title"/>
          </p:nvPr>
        </p:nvSpPr>
        <p:spPr>
          <a:xfrm>
            <a:off x="1141413" y="618518"/>
            <a:ext cx="9905998" cy="838490"/>
          </a:xfrm>
        </p:spPr>
        <p:txBody>
          <a:bodyPr/>
          <a:lstStyle/>
          <a:p>
            <a:r>
              <a:rPr lang="en-US" dirty="0">
                <a:ea typeface="+mj-lt"/>
                <a:cs typeface="+mj-lt"/>
              </a:rPr>
              <a:t>Determining the number of clusters</a:t>
            </a:r>
            <a:endParaRPr lang="en-US" dirty="0"/>
          </a:p>
        </p:txBody>
      </p:sp>
      <p:pic>
        <p:nvPicPr>
          <p:cNvPr id="4" name="Picture 4" descr="Chart, line chart&#10;&#10;Description automatically generated">
            <a:extLst>
              <a:ext uri="{FF2B5EF4-FFF2-40B4-BE49-F238E27FC236}">
                <a16:creationId xmlns:a16="http://schemas.microsoft.com/office/drawing/2014/main" id="{A591FAAA-550E-0BE0-D18E-3130B609BEA9}"/>
              </a:ext>
            </a:extLst>
          </p:cNvPr>
          <p:cNvPicPr>
            <a:picLocks noGrp="1" noChangeAspect="1"/>
          </p:cNvPicPr>
          <p:nvPr>
            <p:ph idx="1"/>
          </p:nvPr>
        </p:nvPicPr>
        <p:blipFill>
          <a:blip r:embed="rId2"/>
          <a:stretch>
            <a:fillRect/>
          </a:stretch>
        </p:blipFill>
        <p:spPr>
          <a:xfrm>
            <a:off x="1054611" y="1446847"/>
            <a:ext cx="5365361" cy="3541714"/>
          </a:xfrm>
        </p:spPr>
      </p:pic>
      <p:pic>
        <p:nvPicPr>
          <p:cNvPr id="5" name="Picture 5" descr="Text&#10;&#10;Description automatically generated">
            <a:extLst>
              <a:ext uri="{FF2B5EF4-FFF2-40B4-BE49-F238E27FC236}">
                <a16:creationId xmlns:a16="http://schemas.microsoft.com/office/drawing/2014/main" id="{994B1A73-1A15-14B0-2649-4470F00BFCDE}"/>
              </a:ext>
            </a:extLst>
          </p:cNvPr>
          <p:cNvPicPr>
            <a:picLocks noChangeAspect="1"/>
          </p:cNvPicPr>
          <p:nvPr/>
        </p:nvPicPr>
        <p:blipFill>
          <a:blip r:embed="rId3"/>
          <a:stretch>
            <a:fillRect/>
          </a:stretch>
        </p:blipFill>
        <p:spPr>
          <a:xfrm>
            <a:off x="6502400" y="1450310"/>
            <a:ext cx="4836160" cy="1173539"/>
          </a:xfrm>
          <a:prstGeom prst="rect">
            <a:avLst/>
          </a:prstGeom>
        </p:spPr>
      </p:pic>
      <p:pic>
        <p:nvPicPr>
          <p:cNvPr id="6" name="Picture 6" descr="Chart, bar chart&#10;&#10;Description automatically generated">
            <a:extLst>
              <a:ext uri="{FF2B5EF4-FFF2-40B4-BE49-F238E27FC236}">
                <a16:creationId xmlns:a16="http://schemas.microsoft.com/office/drawing/2014/main" id="{870110FD-6759-DADB-0E09-02897FAD9B78}"/>
              </a:ext>
            </a:extLst>
          </p:cNvPr>
          <p:cNvPicPr>
            <a:picLocks noChangeAspect="1"/>
          </p:cNvPicPr>
          <p:nvPr/>
        </p:nvPicPr>
        <p:blipFill>
          <a:blip r:embed="rId4"/>
          <a:stretch>
            <a:fillRect/>
          </a:stretch>
        </p:blipFill>
        <p:spPr>
          <a:xfrm>
            <a:off x="6502400" y="2737009"/>
            <a:ext cx="4714240" cy="3497262"/>
          </a:xfrm>
          <a:prstGeom prst="rect">
            <a:avLst/>
          </a:prstGeom>
        </p:spPr>
      </p:pic>
    </p:spTree>
    <p:extLst>
      <p:ext uri="{BB962C8B-B14F-4D97-AF65-F5344CB8AC3E}">
        <p14:creationId xmlns:p14="http://schemas.microsoft.com/office/powerpoint/2010/main" val="2479753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9E44-D6D9-CC8A-EF2A-D1C456ED4A12}"/>
              </a:ext>
            </a:extLst>
          </p:cNvPr>
          <p:cNvSpPr>
            <a:spLocks noGrp="1"/>
          </p:cNvSpPr>
          <p:nvPr>
            <p:ph type="title"/>
          </p:nvPr>
        </p:nvSpPr>
        <p:spPr>
          <a:xfrm>
            <a:off x="7643813" y="618518"/>
            <a:ext cx="3403598" cy="848650"/>
          </a:xfrm>
        </p:spPr>
        <p:txBody>
          <a:bodyPr/>
          <a:lstStyle/>
          <a:p>
            <a:r>
              <a:rPr lang="en-US" dirty="0"/>
              <a:t>Model fitting</a:t>
            </a:r>
          </a:p>
        </p:txBody>
      </p:sp>
      <p:pic>
        <p:nvPicPr>
          <p:cNvPr id="4" name="Picture 4" descr="Graphical user interface, text, application&#10;&#10;Description automatically generated">
            <a:extLst>
              <a:ext uri="{FF2B5EF4-FFF2-40B4-BE49-F238E27FC236}">
                <a16:creationId xmlns:a16="http://schemas.microsoft.com/office/drawing/2014/main" id="{1B8E63D6-93B8-9C02-1034-718316C8C3A5}"/>
              </a:ext>
            </a:extLst>
          </p:cNvPr>
          <p:cNvPicPr>
            <a:picLocks noGrp="1" noChangeAspect="1"/>
          </p:cNvPicPr>
          <p:nvPr>
            <p:ph idx="1"/>
          </p:nvPr>
        </p:nvPicPr>
        <p:blipFill>
          <a:blip r:embed="rId2"/>
          <a:stretch>
            <a:fillRect/>
          </a:stretch>
        </p:blipFill>
        <p:spPr>
          <a:xfrm>
            <a:off x="877252" y="1245461"/>
            <a:ext cx="5516879" cy="1597526"/>
          </a:xfrm>
        </p:spPr>
      </p:pic>
      <p:pic>
        <p:nvPicPr>
          <p:cNvPr id="5" name="Picture 5" descr="Graphical user interface, text, application&#10;&#10;Description automatically generated">
            <a:extLst>
              <a:ext uri="{FF2B5EF4-FFF2-40B4-BE49-F238E27FC236}">
                <a16:creationId xmlns:a16="http://schemas.microsoft.com/office/drawing/2014/main" id="{FC050A2F-78B9-0865-3E25-EB87EB0A9AAA}"/>
              </a:ext>
            </a:extLst>
          </p:cNvPr>
          <p:cNvPicPr>
            <a:picLocks noChangeAspect="1"/>
          </p:cNvPicPr>
          <p:nvPr/>
        </p:nvPicPr>
        <p:blipFill>
          <a:blip r:embed="rId3"/>
          <a:stretch>
            <a:fillRect/>
          </a:stretch>
        </p:blipFill>
        <p:spPr>
          <a:xfrm>
            <a:off x="6563360" y="1716756"/>
            <a:ext cx="3972560" cy="1128329"/>
          </a:xfrm>
          <a:prstGeom prst="rect">
            <a:avLst/>
          </a:prstGeom>
        </p:spPr>
      </p:pic>
      <p:pic>
        <p:nvPicPr>
          <p:cNvPr id="6" name="Picture 6" descr="Table&#10;&#10;Description automatically generated">
            <a:extLst>
              <a:ext uri="{FF2B5EF4-FFF2-40B4-BE49-F238E27FC236}">
                <a16:creationId xmlns:a16="http://schemas.microsoft.com/office/drawing/2014/main" id="{A731748C-E857-20D6-4497-0592C6306A63}"/>
              </a:ext>
            </a:extLst>
          </p:cNvPr>
          <p:cNvPicPr>
            <a:picLocks noChangeAspect="1"/>
          </p:cNvPicPr>
          <p:nvPr/>
        </p:nvPicPr>
        <p:blipFill>
          <a:blip r:embed="rId4"/>
          <a:stretch>
            <a:fillRect/>
          </a:stretch>
        </p:blipFill>
        <p:spPr>
          <a:xfrm>
            <a:off x="1422400" y="2948423"/>
            <a:ext cx="4185920" cy="3480834"/>
          </a:xfrm>
          <a:prstGeom prst="rect">
            <a:avLst/>
          </a:prstGeom>
        </p:spPr>
      </p:pic>
      <p:pic>
        <p:nvPicPr>
          <p:cNvPr id="7" name="Picture 7" descr="Table&#10;&#10;Description automatically generated">
            <a:extLst>
              <a:ext uri="{FF2B5EF4-FFF2-40B4-BE49-F238E27FC236}">
                <a16:creationId xmlns:a16="http://schemas.microsoft.com/office/drawing/2014/main" id="{9A9FAF0C-DB48-E457-A6C3-3A106DB76739}"/>
              </a:ext>
            </a:extLst>
          </p:cNvPr>
          <p:cNvPicPr>
            <a:picLocks noChangeAspect="1"/>
          </p:cNvPicPr>
          <p:nvPr/>
        </p:nvPicPr>
        <p:blipFill>
          <a:blip r:embed="rId5"/>
          <a:stretch>
            <a:fillRect/>
          </a:stretch>
        </p:blipFill>
        <p:spPr>
          <a:xfrm>
            <a:off x="5923280" y="3824092"/>
            <a:ext cx="5130800" cy="2603257"/>
          </a:xfrm>
          <a:prstGeom prst="rect">
            <a:avLst/>
          </a:prstGeom>
        </p:spPr>
      </p:pic>
    </p:spTree>
    <p:extLst>
      <p:ext uri="{BB962C8B-B14F-4D97-AF65-F5344CB8AC3E}">
        <p14:creationId xmlns:p14="http://schemas.microsoft.com/office/powerpoint/2010/main" val="2374371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3095-201C-951E-46F8-C290AFB55B71}"/>
              </a:ext>
            </a:extLst>
          </p:cNvPr>
          <p:cNvSpPr>
            <a:spLocks noGrp="1"/>
          </p:cNvSpPr>
          <p:nvPr>
            <p:ph type="title"/>
          </p:nvPr>
        </p:nvSpPr>
        <p:spPr>
          <a:xfrm>
            <a:off x="5815013" y="313718"/>
            <a:ext cx="5374638" cy="929930"/>
          </a:xfrm>
        </p:spPr>
        <p:txBody>
          <a:bodyPr/>
          <a:lstStyle/>
          <a:p>
            <a:r>
              <a:rPr lang="en-US" dirty="0">
                <a:ea typeface="+mj-lt"/>
                <a:cs typeface="+mj-lt"/>
              </a:rPr>
              <a:t>Visualizing the Clusters</a:t>
            </a:r>
            <a:endParaRPr lang="en-US" dirty="0"/>
          </a:p>
        </p:txBody>
      </p:sp>
      <p:pic>
        <p:nvPicPr>
          <p:cNvPr id="9" name="Picture 9" descr="Chart, scatter chart&#10;&#10;Description automatically generated">
            <a:extLst>
              <a:ext uri="{FF2B5EF4-FFF2-40B4-BE49-F238E27FC236}">
                <a16:creationId xmlns:a16="http://schemas.microsoft.com/office/drawing/2014/main" id="{FF1D61ED-D48B-E10D-B879-4FCD740218A0}"/>
              </a:ext>
            </a:extLst>
          </p:cNvPr>
          <p:cNvPicPr>
            <a:picLocks noGrp="1" noChangeAspect="1"/>
          </p:cNvPicPr>
          <p:nvPr>
            <p:ph idx="1"/>
          </p:nvPr>
        </p:nvPicPr>
        <p:blipFill>
          <a:blip r:embed="rId2"/>
          <a:stretch>
            <a:fillRect/>
          </a:stretch>
        </p:blipFill>
        <p:spPr>
          <a:xfrm>
            <a:off x="1006766" y="1060767"/>
            <a:ext cx="4749850" cy="5563554"/>
          </a:xfrm>
        </p:spPr>
      </p:pic>
      <p:pic>
        <p:nvPicPr>
          <p:cNvPr id="11" name="Picture 11" descr="Chart, box and whisker chart&#10;&#10;Description automatically generated">
            <a:extLst>
              <a:ext uri="{FF2B5EF4-FFF2-40B4-BE49-F238E27FC236}">
                <a16:creationId xmlns:a16="http://schemas.microsoft.com/office/drawing/2014/main" id="{D9AD3D43-4023-17A5-E555-1B9F9F7F79DE}"/>
              </a:ext>
            </a:extLst>
          </p:cNvPr>
          <p:cNvPicPr>
            <a:picLocks noChangeAspect="1"/>
          </p:cNvPicPr>
          <p:nvPr/>
        </p:nvPicPr>
        <p:blipFill>
          <a:blip r:embed="rId3"/>
          <a:stretch>
            <a:fillRect/>
          </a:stretch>
        </p:blipFill>
        <p:spPr>
          <a:xfrm>
            <a:off x="6550573" y="1056640"/>
            <a:ext cx="3601895" cy="5567680"/>
          </a:xfrm>
          <a:prstGeom prst="rect">
            <a:avLst/>
          </a:prstGeom>
        </p:spPr>
      </p:pic>
    </p:spTree>
    <p:extLst>
      <p:ext uri="{BB962C8B-B14F-4D97-AF65-F5344CB8AC3E}">
        <p14:creationId xmlns:p14="http://schemas.microsoft.com/office/powerpoint/2010/main" val="1110286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C712-4A15-A849-8305-58AA8098B343}"/>
              </a:ext>
            </a:extLst>
          </p:cNvPr>
          <p:cNvSpPr>
            <a:spLocks noGrp="1"/>
          </p:cNvSpPr>
          <p:nvPr>
            <p:ph type="title"/>
          </p:nvPr>
        </p:nvSpPr>
        <p:spPr>
          <a:xfrm>
            <a:off x="1141413" y="618518"/>
            <a:ext cx="10281918" cy="726730"/>
          </a:xfrm>
        </p:spPr>
        <p:txBody>
          <a:bodyPr>
            <a:normAutofit fontScale="90000"/>
          </a:bodyPr>
          <a:lstStyle/>
          <a:p>
            <a:r>
              <a:rPr lang="en-US" dirty="0"/>
              <a:t>Comparing the clusters with weighted </a:t>
            </a:r>
            <a:r>
              <a:rPr lang="en-US" dirty="0" err="1"/>
              <a:t>rfm</a:t>
            </a:r>
            <a:r>
              <a:rPr lang="en-US" dirty="0"/>
              <a:t> results</a:t>
            </a:r>
          </a:p>
        </p:txBody>
      </p:sp>
      <p:pic>
        <p:nvPicPr>
          <p:cNvPr id="4" name="Picture 4" descr="A picture containing timeline&#10;&#10;Description automatically generated">
            <a:extLst>
              <a:ext uri="{FF2B5EF4-FFF2-40B4-BE49-F238E27FC236}">
                <a16:creationId xmlns:a16="http://schemas.microsoft.com/office/drawing/2014/main" id="{4E487920-F7E1-9FBD-003A-8EF1F87E35F4}"/>
              </a:ext>
            </a:extLst>
          </p:cNvPr>
          <p:cNvPicPr>
            <a:picLocks noGrp="1" noChangeAspect="1"/>
          </p:cNvPicPr>
          <p:nvPr>
            <p:ph idx="1"/>
          </p:nvPr>
        </p:nvPicPr>
        <p:blipFill>
          <a:blip r:embed="rId2"/>
          <a:stretch>
            <a:fillRect/>
          </a:stretch>
        </p:blipFill>
        <p:spPr>
          <a:xfrm>
            <a:off x="860705" y="1263967"/>
            <a:ext cx="5306132" cy="3541714"/>
          </a:xfrm>
        </p:spPr>
      </p:pic>
      <p:pic>
        <p:nvPicPr>
          <p:cNvPr id="5" name="Picture 5" descr="A picture containing calendar&#10;&#10;Description automatically generated">
            <a:extLst>
              <a:ext uri="{FF2B5EF4-FFF2-40B4-BE49-F238E27FC236}">
                <a16:creationId xmlns:a16="http://schemas.microsoft.com/office/drawing/2014/main" id="{72E68294-3FA5-3428-666F-A024F3F63890}"/>
              </a:ext>
            </a:extLst>
          </p:cNvPr>
          <p:cNvPicPr>
            <a:picLocks noChangeAspect="1"/>
          </p:cNvPicPr>
          <p:nvPr/>
        </p:nvPicPr>
        <p:blipFill>
          <a:blip r:embed="rId3"/>
          <a:stretch>
            <a:fillRect/>
          </a:stretch>
        </p:blipFill>
        <p:spPr>
          <a:xfrm>
            <a:off x="6248400" y="1262601"/>
            <a:ext cx="5171440" cy="2270318"/>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0F23CB06-BC19-43CA-4E4C-07F53D328939}"/>
              </a:ext>
            </a:extLst>
          </p:cNvPr>
          <p:cNvPicPr>
            <a:picLocks noChangeAspect="1"/>
          </p:cNvPicPr>
          <p:nvPr/>
        </p:nvPicPr>
        <p:blipFill>
          <a:blip r:embed="rId4"/>
          <a:stretch>
            <a:fillRect/>
          </a:stretch>
        </p:blipFill>
        <p:spPr>
          <a:xfrm>
            <a:off x="6248400" y="3639636"/>
            <a:ext cx="4876800" cy="2941689"/>
          </a:xfrm>
          <a:prstGeom prst="rect">
            <a:avLst/>
          </a:prstGeom>
        </p:spPr>
      </p:pic>
    </p:spTree>
    <p:extLst>
      <p:ext uri="{BB962C8B-B14F-4D97-AF65-F5344CB8AC3E}">
        <p14:creationId xmlns:p14="http://schemas.microsoft.com/office/powerpoint/2010/main" val="1167143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EED5D-5B4D-64B9-C24E-9520DA06F829}"/>
              </a:ext>
            </a:extLst>
          </p:cNvPr>
          <p:cNvSpPr>
            <a:spLocks noGrp="1"/>
          </p:cNvSpPr>
          <p:nvPr>
            <p:ph type="title"/>
          </p:nvPr>
        </p:nvSpPr>
        <p:spPr>
          <a:xfrm>
            <a:off x="5144453" y="618518"/>
            <a:ext cx="5902958" cy="635290"/>
          </a:xfrm>
        </p:spPr>
        <p:txBody>
          <a:bodyPr/>
          <a:lstStyle/>
          <a:p>
            <a:r>
              <a:rPr lang="en-US" dirty="0"/>
              <a:t>Comparing the all results</a:t>
            </a:r>
          </a:p>
        </p:txBody>
      </p:sp>
      <p:pic>
        <p:nvPicPr>
          <p:cNvPr id="4" name="Picture 4" descr="Table&#10;&#10;Description automatically generated">
            <a:extLst>
              <a:ext uri="{FF2B5EF4-FFF2-40B4-BE49-F238E27FC236}">
                <a16:creationId xmlns:a16="http://schemas.microsoft.com/office/drawing/2014/main" id="{94FD2D29-611E-3905-FB44-91F0C4B49394}"/>
              </a:ext>
            </a:extLst>
          </p:cNvPr>
          <p:cNvPicPr>
            <a:picLocks noGrp="1" noChangeAspect="1"/>
          </p:cNvPicPr>
          <p:nvPr>
            <p:ph idx="1"/>
          </p:nvPr>
        </p:nvPicPr>
        <p:blipFill>
          <a:blip r:embed="rId2"/>
          <a:stretch>
            <a:fillRect/>
          </a:stretch>
        </p:blipFill>
        <p:spPr>
          <a:xfrm>
            <a:off x="860849" y="1243647"/>
            <a:ext cx="4249204" cy="3541714"/>
          </a:xfrm>
        </p:spPr>
      </p:pic>
      <p:pic>
        <p:nvPicPr>
          <p:cNvPr id="5" name="Picture 5" descr="Table&#10;&#10;Description automatically generated">
            <a:extLst>
              <a:ext uri="{FF2B5EF4-FFF2-40B4-BE49-F238E27FC236}">
                <a16:creationId xmlns:a16="http://schemas.microsoft.com/office/drawing/2014/main" id="{F7050DB8-3810-F382-60DA-D65AA47E728F}"/>
              </a:ext>
            </a:extLst>
          </p:cNvPr>
          <p:cNvPicPr>
            <a:picLocks noChangeAspect="1"/>
          </p:cNvPicPr>
          <p:nvPr/>
        </p:nvPicPr>
        <p:blipFill>
          <a:blip r:embed="rId3"/>
          <a:stretch>
            <a:fillRect/>
          </a:stretch>
        </p:blipFill>
        <p:spPr>
          <a:xfrm>
            <a:off x="5252720" y="1251920"/>
            <a:ext cx="5161280" cy="3256879"/>
          </a:xfrm>
          <a:prstGeom prst="rect">
            <a:avLst/>
          </a:prstGeom>
        </p:spPr>
      </p:pic>
      <p:pic>
        <p:nvPicPr>
          <p:cNvPr id="6" name="Picture 6" descr="A picture containing table&#10;&#10;Description automatically generated">
            <a:extLst>
              <a:ext uri="{FF2B5EF4-FFF2-40B4-BE49-F238E27FC236}">
                <a16:creationId xmlns:a16="http://schemas.microsoft.com/office/drawing/2014/main" id="{BCCD4505-408E-F852-954E-E12CCE106386}"/>
              </a:ext>
            </a:extLst>
          </p:cNvPr>
          <p:cNvPicPr>
            <a:picLocks noChangeAspect="1"/>
          </p:cNvPicPr>
          <p:nvPr/>
        </p:nvPicPr>
        <p:blipFill>
          <a:blip r:embed="rId4"/>
          <a:stretch>
            <a:fillRect/>
          </a:stretch>
        </p:blipFill>
        <p:spPr>
          <a:xfrm>
            <a:off x="5252720" y="4724779"/>
            <a:ext cx="4348480" cy="2010922"/>
          </a:xfrm>
          <a:prstGeom prst="rect">
            <a:avLst/>
          </a:prstGeom>
        </p:spPr>
      </p:pic>
    </p:spTree>
    <p:extLst>
      <p:ext uri="{BB962C8B-B14F-4D97-AF65-F5344CB8AC3E}">
        <p14:creationId xmlns:p14="http://schemas.microsoft.com/office/powerpoint/2010/main" val="4067579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620E18-ED4F-25BB-2CC6-F52FC877E371}"/>
              </a:ext>
            </a:extLst>
          </p:cNvPr>
          <p:cNvSpPr>
            <a:spLocks noGrp="1"/>
          </p:cNvSpPr>
          <p:nvPr>
            <p:ph type="title"/>
          </p:nvPr>
        </p:nvSpPr>
        <p:spPr/>
        <p:txBody>
          <a:bodyPr/>
          <a:lstStyle/>
          <a:p>
            <a:r>
              <a:rPr lang="de-DE" dirty="0"/>
              <a:t>Group Members</a:t>
            </a:r>
          </a:p>
        </p:txBody>
      </p:sp>
      <p:sp>
        <p:nvSpPr>
          <p:cNvPr id="4" name="Rectangle 1">
            <a:extLst>
              <a:ext uri="{FF2B5EF4-FFF2-40B4-BE49-F238E27FC236}">
                <a16:creationId xmlns:a16="http://schemas.microsoft.com/office/drawing/2014/main" id="{B22DD601-F34A-AAE7-08E8-72491C9E55C0}"/>
              </a:ext>
            </a:extLst>
          </p:cNvPr>
          <p:cNvSpPr>
            <a:spLocks noGrp="1" noChangeArrowheads="1"/>
          </p:cNvSpPr>
          <p:nvPr>
            <p:ph idx="1"/>
          </p:nvPr>
        </p:nvSpPr>
        <p:spPr bwMode="auto">
          <a:xfrm>
            <a:off x="2297508" y="2648641"/>
            <a:ext cx="516449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76176"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kumimoji="0" lang="de-DE" altLang="de-DE" sz="2400" i="0" u="sng" strike="noStrike" cap="none" normalizeH="0" baseline="0" dirty="0">
                <a:ln>
                  <a:noFill/>
                </a:ln>
                <a:solidFill>
                  <a:schemeClr val="tx1"/>
                </a:solidFill>
                <a:effectLst/>
                <a:latin typeface="Arial" panose="020B0604020202020204" pitchFamily="34" charset="0"/>
              </a:rPr>
              <a:t>DA2101</a:t>
            </a:r>
            <a:r>
              <a:rPr kumimoji="0" lang="de-DE" altLang="de-DE" sz="2400" b="1" i="0" u="none" strike="noStrike" cap="none" normalizeH="0" baseline="0" dirty="0">
                <a:ln>
                  <a:noFill/>
                </a:ln>
                <a:solidFill>
                  <a:schemeClr val="tx1"/>
                </a:solidFill>
                <a:effectLst/>
                <a:latin typeface="Arial" panose="020B0604020202020204" pitchFamily="34" charset="0"/>
              </a:rPr>
              <a:t> - </a:t>
            </a:r>
            <a:r>
              <a:rPr kumimoji="0" lang="de-DE" altLang="de-DE" sz="2400" b="1" i="1" u="none" strike="noStrike" cap="none" normalizeH="0" baseline="0" dirty="0">
                <a:ln>
                  <a:noFill/>
                </a:ln>
                <a:solidFill>
                  <a:schemeClr val="tx1"/>
                </a:solidFill>
                <a:effectLst/>
                <a:latin typeface="Arial" panose="020B0604020202020204" pitchFamily="34" charset="0"/>
              </a:rPr>
              <a:t>Oğuzhan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2400" u="sng" dirty="0">
                <a:latin typeface="Arial" panose="020B0604020202020204" pitchFamily="34" charset="0"/>
              </a:rPr>
              <a:t>DA2102</a:t>
            </a:r>
            <a:r>
              <a:rPr lang="de-DE" altLang="de-DE" sz="2400" b="1" dirty="0">
                <a:latin typeface="Arial" panose="020B0604020202020204" pitchFamily="34" charset="0"/>
              </a:rPr>
              <a:t> - </a:t>
            </a:r>
            <a:r>
              <a:rPr lang="de-DE" altLang="de-DE" sz="2400" b="1" i="1" dirty="0">
                <a:latin typeface="Arial" panose="020B0604020202020204" pitchFamily="34" charset="0"/>
              </a:rPr>
              <a:t>Birgül</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i="0" u="sng" strike="noStrike" cap="none" normalizeH="0" baseline="0" dirty="0">
                <a:ln>
                  <a:noFill/>
                </a:ln>
                <a:solidFill>
                  <a:schemeClr val="tx1"/>
                </a:solidFill>
                <a:effectLst/>
                <a:latin typeface="Arial" panose="020B0604020202020204" pitchFamily="34" charset="0"/>
              </a:rPr>
              <a:t>DA2103</a:t>
            </a:r>
            <a:r>
              <a:rPr kumimoji="0" lang="de-DE" altLang="de-DE" sz="2400" b="1" i="0" u="none" strike="noStrike" cap="none" normalizeH="0" dirty="0">
                <a:ln>
                  <a:noFill/>
                </a:ln>
                <a:solidFill>
                  <a:schemeClr val="tx1"/>
                </a:solidFill>
                <a:effectLst/>
                <a:latin typeface="Arial" panose="020B0604020202020204" pitchFamily="34" charset="0"/>
              </a:rPr>
              <a:t> - </a:t>
            </a:r>
            <a:r>
              <a:rPr kumimoji="0" lang="de-DE" altLang="de-DE" sz="2400" b="1" i="1" u="none" strike="noStrike" cap="none" normalizeH="0" dirty="0">
                <a:ln>
                  <a:noFill/>
                </a:ln>
                <a:solidFill>
                  <a:schemeClr val="tx1"/>
                </a:solidFill>
                <a:effectLst/>
                <a:latin typeface="Arial" panose="020B0604020202020204" pitchFamily="34" charset="0"/>
              </a:rPr>
              <a:t>Pakize</a:t>
            </a:r>
            <a:endParaRPr kumimoji="0" lang="de-DE" altLang="de-DE" sz="2400" b="1"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113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59BA-05BF-343E-BB94-2F0932A8AB27}"/>
              </a:ext>
            </a:extLst>
          </p:cNvPr>
          <p:cNvSpPr>
            <a:spLocks noGrp="1"/>
          </p:cNvSpPr>
          <p:nvPr>
            <p:ph type="title"/>
          </p:nvPr>
        </p:nvSpPr>
        <p:spPr>
          <a:xfrm>
            <a:off x="5134293" y="618518"/>
            <a:ext cx="5913118" cy="797850"/>
          </a:xfrm>
        </p:spPr>
        <p:txBody>
          <a:bodyPr/>
          <a:lstStyle/>
          <a:p>
            <a:r>
              <a:rPr lang="en-US" dirty="0"/>
              <a:t>Comparing the all results</a:t>
            </a:r>
          </a:p>
        </p:txBody>
      </p:sp>
      <p:pic>
        <p:nvPicPr>
          <p:cNvPr id="5" name="Picture 5" descr="Chart, bar chart&#10;&#10;Description automatically generated">
            <a:extLst>
              <a:ext uri="{FF2B5EF4-FFF2-40B4-BE49-F238E27FC236}">
                <a16:creationId xmlns:a16="http://schemas.microsoft.com/office/drawing/2014/main" id="{F3A92C19-749C-C172-1013-300A0A08C13F}"/>
              </a:ext>
            </a:extLst>
          </p:cNvPr>
          <p:cNvPicPr>
            <a:picLocks noGrp="1" noChangeAspect="1"/>
          </p:cNvPicPr>
          <p:nvPr>
            <p:ph idx="1"/>
          </p:nvPr>
        </p:nvPicPr>
        <p:blipFill>
          <a:blip r:embed="rId2"/>
          <a:stretch>
            <a:fillRect/>
          </a:stretch>
        </p:blipFill>
        <p:spPr>
          <a:xfrm>
            <a:off x="1129439" y="1873567"/>
            <a:ext cx="10163625" cy="3724594"/>
          </a:xfrm>
        </p:spPr>
      </p:pic>
    </p:spTree>
    <p:extLst>
      <p:ext uri="{BB962C8B-B14F-4D97-AF65-F5344CB8AC3E}">
        <p14:creationId xmlns:p14="http://schemas.microsoft.com/office/powerpoint/2010/main" val="2837261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08FD-0F5D-F58E-7A8F-6EC4350F54BB}"/>
              </a:ext>
            </a:extLst>
          </p:cNvPr>
          <p:cNvSpPr>
            <a:spLocks noGrp="1"/>
          </p:cNvSpPr>
          <p:nvPr>
            <p:ph type="title"/>
          </p:nvPr>
        </p:nvSpPr>
        <p:spPr>
          <a:xfrm>
            <a:off x="7085013" y="618518"/>
            <a:ext cx="3962398" cy="716570"/>
          </a:xfrm>
        </p:spPr>
        <p:txBody>
          <a:bodyPr/>
          <a:lstStyle/>
          <a:p>
            <a:r>
              <a:rPr lang="en-US" dirty="0"/>
              <a:t>Cohort analysis</a:t>
            </a:r>
          </a:p>
        </p:txBody>
      </p:sp>
      <p:pic>
        <p:nvPicPr>
          <p:cNvPr id="4" name="Picture 5" descr="Text&#10;&#10;Description automatically generated">
            <a:extLst>
              <a:ext uri="{FF2B5EF4-FFF2-40B4-BE49-F238E27FC236}">
                <a16:creationId xmlns:a16="http://schemas.microsoft.com/office/drawing/2014/main" id="{7A46CCC0-19F6-6774-6EE9-97B0F0F0F57B}"/>
              </a:ext>
            </a:extLst>
          </p:cNvPr>
          <p:cNvPicPr>
            <a:picLocks noGrp="1" noChangeAspect="1"/>
          </p:cNvPicPr>
          <p:nvPr>
            <p:ph idx="1"/>
          </p:nvPr>
        </p:nvPicPr>
        <p:blipFill>
          <a:blip r:embed="rId2"/>
          <a:stretch>
            <a:fillRect/>
          </a:stretch>
        </p:blipFill>
        <p:spPr>
          <a:xfrm>
            <a:off x="925194" y="1391126"/>
            <a:ext cx="7229475" cy="2657475"/>
          </a:xfrm>
        </p:spPr>
      </p:pic>
      <p:pic>
        <p:nvPicPr>
          <p:cNvPr id="6" name="Picture 6" descr="A picture containing chart&#10;&#10;Description automatically generated">
            <a:extLst>
              <a:ext uri="{FF2B5EF4-FFF2-40B4-BE49-F238E27FC236}">
                <a16:creationId xmlns:a16="http://schemas.microsoft.com/office/drawing/2014/main" id="{F45B4BBF-ECB4-9DF7-3BEA-21A241AE2980}"/>
              </a:ext>
            </a:extLst>
          </p:cNvPr>
          <p:cNvPicPr>
            <a:picLocks noChangeAspect="1"/>
          </p:cNvPicPr>
          <p:nvPr/>
        </p:nvPicPr>
        <p:blipFill>
          <a:blip r:embed="rId3"/>
          <a:stretch>
            <a:fillRect/>
          </a:stretch>
        </p:blipFill>
        <p:spPr>
          <a:xfrm>
            <a:off x="924560" y="4269263"/>
            <a:ext cx="6400800" cy="635955"/>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59B8AC68-7C0E-7D76-1ABC-7119D6391D0F}"/>
              </a:ext>
            </a:extLst>
          </p:cNvPr>
          <p:cNvPicPr>
            <a:picLocks noChangeAspect="1"/>
          </p:cNvPicPr>
          <p:nvPr/>
        </p:nvPicPr>
        <p:blipFill>
          <a:blip r:embed="rId4"/>
          <a:stretch>
            <a:fillRect/>
          </a:stretch>
        </p:blipFill>
        <p:spPr>
          <a:xfrm>
            <a:off x="5029200" y="5087305"/>
            <a:ext cx="5679440" cy="1285869"/>
          </a:xfrm>
          <a:prstGeom prst="rect">
            <a:avLst/>
          </a:prstGeom>
        </p:spPr>
      </p:pic>
    </p:spTree>
    <p:extLst>
      <p:ext uri="{BB962C8B-B14F-4D97-AF65-F5344CB8AC3E}">
        <p14:creationId xmlns:p14="http://schemas.microsoft.com/office/powerpoint/2010/main" val="395309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484A4-EA0D-6167-5883-F2BC7AC81F4F}"/>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dirty="0"/>
              <a:t>Cohort analysis</a:t>
            </a:r>
          </a:p>
        </p:txBody>
      </p:sp>
      <p:pic>
        <p:nvPicPr>
          <p:cNvPr id="4" name="Picture 4" descr="Table&#10;&#10;Description automatically generated">
            <a:extLst>
              <a:ext uri="{FF2B5EF4-FFF2-40B4-BE49-F238E27FC236}">
                <a16:creationId xmlns:a16="http://schemas.microsoft.com/office/drawing/2014/main" id="{13784C7D-5752-ABBE-4878-BCEBC3D8DA56}"/>
              </a:ext>
            </a:extLst>
          </p:cNvPr>
          <p:cNvPicPr>
            <a:picLocks noGrp="1" noChangeAspect="1"/>
          </p:cNvPicPr>
          <p:nvPr>
            <p:ph idx="1"/>
          </p:nvPr>
        </p:nvPicPr>
        <p:blipFill>
          <a:blip r:embed="rId3"/>
          <a:stretch>
            <a:fillRect/>
          </a:stretch>
        </p:blipFill>
        <p:spPr>
          <a:xfrm>
            <a:off x="745171" y="1873913"/>
            <a:ext cx="6268277" cy="296183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5" descr="Graphical user interface, text&#10;&#10;Description automatically generated">
            <a:extLst>
              <a:ext uri="{FF2B5EF4-FFF2-40B4-BE49-F238E27FC236}">
                <a16:creationId xmlns:a16="http://schemas.microsoft.com/office/drawing/2014/main" id="{FD16B806-89C7-F4E8-00B7-04B2D79419F7}"/>
              </a:ext>
            </a:extLst>
          </p:cNvPr>
          <p:cNvPicPr>
            <a:picLocks noChangeAspect="1"/>
          </p:cNvPicPr>
          <p:nvPr/>
        </p:nvPicPr>
        <p:blipFill>
          <a:blip r:embed="rId4"/>
          <a:stretch>
            <a:fillRect/>
          </a:stretch>
        </p:blipFill>
        <p:spPr>
          <a:xfrm>
            <a:off x="1568130" y="5077694"/>
            <a:ext cx="3494597" cy="90859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extBox 5">
            <a:extLst>
              <a:ext uri="{FF2B5EF4-FFF2-40B4-BE49-F238E27FC236}">
                <a16:creationId xmlns:a16="http://schemas.microsoft.com/office/drawing/2014/main" id="{2914B3C2-CEF7-E125-7429-B347EBF4B2BA}"/>
              </a:ext>
            </a:extLst>
          </p:cNvPr>
          <p:cNvSpPr txBox="1"/>
          <p:nvPr/>
        </p:nvSpPr>
        <p:spPr>
          <a:xfrm>
            <a:off x="7320579" y="2625407"/>
            <a:ext cx="4041792" cy="315563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120000"/>
              </a:lnSpc>
              <a:spcAft>
                <a:spcPts val="600"/>
              </a:spcAft>
              <a:buSzPct val="125000"/>
              <a:buFont typeface="Arial" panose="020B0604020202020204" pitchFamily="34" charset="0"/>
              <a:buChar char="•"/>
            </a:pPr>
            <a:r>
              <a:rPr lang="en-US"/>
              <a:t>The last transaction date is December 9, 2011. The number of customers in the last cohort is very low compared to the others, as there are no transactions in the remaining 2/3 of this month.</a:t>
            </a:r>
          </a:p>
          <a:p>
            <a:pPr indent="-228600" defTabSz="914400">
              <a:lnSpc>
                <a:spcPct val="120000"/>
              </a:lnSpc>
              <a:spcAft>
                <a:spcPts val="600"/>
              </a:spcAft>
              <a:buSzPct val="125000"/>
              <a:buFont typeface="Arial" panose="020B0604020202020204" pitchFamily="34" charset="0"/>
              <a:buChar char="•"/>
            </a:pPr>
            <a:endParaRPr lang="en-US"/>
          </a:p>
        </p:txBody>
      </p:sp>
    </p:spTree>
    <p:extLst>
      <p:ext uri="{BB962C8B-B14F-4D97-AF65-F5344CB8AC3E}">
        <p14:creationId xmlns:p14="http://schemas.microsoft.com/office/powerpoint/2010/main" val="274017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7147FF-70A7-8840-EB44-20B2B86F4621}"/>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solidFill>
                  <a:srgbClr val="FFFFFF"/>
                </a:solidFill>
              </a:rPr>
              <a:t>Cohort analysis</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6718288F-F093-8ABB-C4AF-576E27835878}"/>
              </a:ext>
            </a:extLst>
          </p:cNvPr>
          <p:cNvPicPr>
            <a:picLocks noGrp="1" noChangeAspect="1"/>
          </p:cNvPicPr>
          <p:nvPr>
            <p:ph idx="1"/>
          </p:nvPr>
        </p:nvPicPr>
        <p:blipFill>
          <a:blip r:embed="rId3"/>
          <a:stretch>
            <a:fillRect/>
          </a:stretch>
        </p:blipFill>
        <p:spPr>
          <a:xfrm>
            <a:off x="1118988" y="1798847"/>
            <a:ext cx="6112382" cy="3254844"/>
          </a:xfrm>
          <a:prstGeom prst="rect">
            <a:avLst/>
          </a:prstGeom>
        </p:spPr>
      </p:pic>
      <p:sp>
        <p:nvSpPr>
          <p:cNvPr id="5" name="TextBox 4">
            <a:extLst>
              <a:ext uri="{FF2B5EF4-FFF2-40B4-BE49-F238E27FC236}">
                <a16:creationId xmlns:a16="http://schemas.microsoft.com/office/drawing/2014/main" id="{85C57056-77CB-A4B4-C756-01A101FABBB9}"/>
              </a:ext>
            </a:extLst>
          </p:cNvPr>
          <p:cNvSpPr txBox="1"/>
          <p:nvPr/>
        </p:nvSpPr>
        <p:spPr>
          <a:xfrm>
            <a:off x="8036041" y="2249487"/>
            <a:ext cx="3281004" cy="354171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120000"/>
              </a:lnSpc>
              <a:spcAft>
                <a:spcPts val="600"/>
              </a:spcAft>
              <a:buSzPct val="125000"/>
              <a:buFont typeface="Arial" panose="020B0604020202020204" pitchFamily="34" charset="0"/>
              <a:buChar char="•"/>
            </a:pPr>
            <a:r>
              <a:rPr lang="en-US">
                <a:solidFill>
                  <a:srgbClr val="FFFFFF"/>
                </a:solidFill>
              </a:rPr>
              <a:t>In the first cohort in November the company did something and the number of customers visiting the site again for shopping increased(%50).</a:t>
            </a:r>
          </a:p>
          <a:p>
            <a:pPr indent="-228600" defTabSz="914400">
              <a:lnSpc>
                <a:spcPct val="120000"/>
              </a:lnSpc>
              <a:spcAft>
                <a:spcPts val="600"/>
              </a:spcAft>
              <a:buSzPct val="125000"/>
              <a:buFont typeface="Arial" panose="020B0604020202020204" pitchFamily="34" charset="0"/>
              <a:buChar char="•"/>
            </a:pPr>
            <a:endParaRPr lang="en-US">
              <a:solidFill>
                <a:srgbClr val="FFFFFF"/>
              </a:solidFill>
            </a:endParaRPr>
          </a:p>
        </p:txBody>
      </p:sp>
    </p:spTree>
    <p:extLst>
      <p:ext uri="{BB962C8B-B14F-4D97-AF65-F5344CB8AC3E}">
        <p14:creationId xmlns:p14="http://schemas.microsoft.com/office/powerpoint/2010/main" val="1801969889"/>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3"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C1E6848C-8192-B79D-0DAC-D35B794493DA}"/>
              </a:ext>
            </a:extLst>
          </p:cNvPr>
          <p:cNvSpPr>
            <a:spLocks noGrp="1"/>
          </p:cNvSpPr>
          <p:nvPr>
            <p:ph type="title"/>
          </p:nvPr>
        </p:nvSpPr>
        <p:spPr>
          <a:xfrm>
            <a:off x="1141413" y="1082673"/>
            <a:ext cx="2869416" cy="4708528"/>
          </a:xfrm>
        </p:spPr>
        <p:txBody>
          <a:bodyPr>
            <a:normAutofit/>
          </a:bodyPr>
          <a:lstStyle/>
          <a:p>
            <a:pPr algn="r"/>
            <a:r>
              <a:rPr lang="en-US" sz="3400"/>
              <a:t>conclusion</a:t>
            </a:r>
          </a:p>
        </p:txBody>
      </p:sp>
      <p:cxnSp>
        <p:nvCxnSpPr>
          <p:cNvPr id="41" name="Straight Connector 40">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A04505D7-B8AD-AB75-B289-DC9EC19BFBA8}"/>
              </a:ext>
            </a:extLst>
          </p:cNvPr>
          <p:cNvSpPr>
            <a:spLocks noGrp="1"/>
          </p:cNvSpPr>
          <p:nvPr>
            <p:ph idx="1"/>
          </p:nvPr>
        </p:nvSpPr>
        <p:spPr>
          <a:xfrm>
            <a:off x="4708483" y="1082673"/>
            <a:ext cx="6340517" cy="5043808"/>
          </a:xfrm>
        </p:spPr>
        <p:txBody>
          <a:bodyPr vert="horz" lIns="91440" tIns="45720" rIns="91440" bIns="45720" rtlCol="0" anchor="ctr">
            <a:noAutofit/>
          </a:bodyPr>
          <a:lstStyle/>
          <a:p>
            <a:pPr marL="342900" indent="-342900">
              <a:lnSpc>
                <a:spcPct val="110000"/>
              </a:lnSpc>
            </a:pPr>
            <a:r>
              <a:rPr lang="en-US" sz="1600" dirty="0">
                <a:ea typeface="+mn-lt"/>
                <a:cs typeface="+mn-lt"/>
              </a:rPr>
              <a:t>During the project, we performed three different types of analyses independently. All three analysis methods offer some specific advantages and also have limitations. In this project, we were able to see in which area and to what extent we should use these methods.</a:t>
            </a:r>
            <a:endParaRPr lang="en-US" sz="1600" dirty="0"/>
          </a:p>
          <a:p>
            <a:pPr marL="0" indent="0">
              <a:lnSpc>
                <a:spcPct val="110000"/>
              </a:lnSpc>
              <a:buNone/>
            </a:pPr>
            <a:endParaRPr lang="en-US" sz="1600" dirty="0"/>
          </a:p>
          <a:p>
            <a:pPr marL="342900" indent="-342900">
              <a:lnSpc>
                <a:spcPct val="110000"/>
              </a:lnSpc>
            </a:pPr>
            <a:r>
              <a:rPr lang="en-US" sz="1600" dirty="0">
                <a:ea typeface="+mn-lt"/>
                <a:cs typeface="+mn-lt"/>
              </a:rPr>
              <a:t>First, we used RFM segmentation to divide our customers into insightful clusters. What makes RFM analysis attractive is the flexibility it offers. We can specify the segmentation in terms of our business needs. </a:t>
            </a:r>
            <a:endParaRPr lang="en-US" sz="1600" dirty="0"/>
          </a:p>
          <a:p>
            <a:pPr marL="0" indent="0">
              <a:lnSpc>
                <a:spcPct val="110000"/>
              </a:lnSpc>
              <a:buNone/>
            </a:pPr>
            <a:endParaRPr lang="en-US" sz="1600" dirty="0"/>
          </a:p>
          <a:p>
            <a:pPr marL="342900" indent="-342900">
              <a:lnSpc>
                <a:spcPct val="110000"/>
              </a:lnSpc>
            </a:pPr>
            <a:r>
              <a:rPr lang="en-US" sz="1600" dirty="0">
                <a:ea typeface="+mn-lt"/>
                <a:cs typeface="+mn-lt"/>
              </a:rPr>
              <a:t>Then we applied K-Means clustering to see the unsupervised machine learning results as clusters. When we compared the resulting clusters with segmentations obtained in the RFM analysis, we can say that the segmentation of the weighted RFM analysis and the </a:t>
            </a:r>
            <a:r>
              <a:rPr lang="en-US" sz="1600" dirty="0" err="1">
                <a:ea typeface="+mn-lt"/>
                <a:cs typeface="+mn-lt"/>
              </a:rPr>
              <a:t>Kmeans</a:t>
            </a:r>
            <a:r>
              <a:rPr lang="en-US" sz="1600" dirty="0">
                <a:ea typeface="+mn-lt"/>
                <a:cs typeface="+mn-lt"/>
              </a:rPr>
              <a:t> segmentation are similar. In other words, </a:t>
            </a:r>
            <a:r>
              <a:rPr lang="en-US" sz="1600" dirty="0" err="1">
                <a:ea typeface="+mn-lt"/>
                <a:cs typeface="+mn-lt"/>
              </a:rPr>
              <a:t>Kmeans</a:t>
            </a:r>
            <a:r>
              <a:rPr lang="en-US" sz="1600" dirty="0">
                <a:ea typeface="+mn-lt"/>
                <a:cs typeface="+mn-lt"/>
              </a:rPr>
              <a:t> algorithms can also be used for customer segmentation processes.</a:t>
            </a:r>
            <a:endParaRPr lang="en-US" sz="1600" dirty="0"/>
          </a:p>
          <a:p>
            <a:pPr marL="0" indent="0">
              <a:lnSpc>
                <a:spcPct val="110000"/>
              </a:lnSpc>
              <a:buNone/>
            </a:pPr>
            <a:endParaRPr lang="en-US" sz="1600" dirty="0"/>
          </a:p>
          <a:p>
            <a:pPr marL="342900" indent="-342900">
              <a:lnSpc>
                <a:spcPct val="110000"/>
              </a:lnSpc>
            </a:pPr>
            <a:r>
              <a:rPr lang="en-US" sz="1600" dirty="0">
                <a:ea typeface="+mn-lt"/>
                <a:cs typeface="+mn-lt"/>
              </a:rPr>
              <a:t>Finally, we used cohort analysis to gain new insights from the data related to time-based cohorts. The strength of cohort analysis is its elasticity, as it provides specific analysis based on business needs.</a:t>
            </a:r>
            <a:endParaRPr lang="en-US" sz="1600" dirty="0"/>
          </a:p>
          <a:p>
            <a:pPr marL="0" indent="0">
              <a:lnSpc>
                <a:spcPct val="110000"/>
              </a:lnSpc>
              <a:buNone/>
            </a:pPr>
            <a:endParaRPr lang="en-US" sz="1100">
              <a:latin typeface="Slack-Lato"/>
            </a:endParaRPr>
          </a:p>
        </p:txBody>
      </p:sp>
      <p:grpSp>
        <p:nvGrpSpPr>
          <p:cNvPr id="43" name="Group 42">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4"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19691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622F70-847D-9592-7DCE-53FE9C0B93DE}"/>
              </a:ext>
            </a:extLst>
          </p:cNvPr>
          <p:cNvSpPr>
            <a:spLocks noGrp="1"/>
          </p:cNvSpPr>
          <p:nvPr>
            <p:ph type="title"/>
          </p:nvPr>
        </p:nvSpPr>
        <p:spPr/>
        <p:txBody>
          <a:bodyPr/>
          <a:lstStyle/>
          <a:p>
            <a:r>
              <a:rPr lang="de-DE" dirty="0"/>
              <a:t>Main </a:t>
            </a:r>
            <a:r>
              <a:rPr lang="de-DE" dirty="0" err="1"/>
              <a:t>StepS</a:t>
            </a:r>
            <a:endParaRPr lang="de-DE" dirty="0"/>
          </a:p>
        </p:txBody>
      </p:sp>
      <p:sp>
        <p:nvSpPr>
          <p:cNvPr id="3" name="Inhaltsplatzhalter 2">
            <a:extLst>
              <a:ext uri="{FF2B5EF4-FFF2-40B4-BE49-F238E27FC236}">
                <a16:creationId xmlns:a16="http://schemas.microsoft.com/office/drawing/2014/main" id="{09E911E3-D7DA-DD23-3683-1704E1CD9354}"/>
              </a:ext>
            </a:extLst>
          </p:cNvPr>
          <p:cNvSpPr>
            <a:spLocks noGrp="1"/>
          </p:cNvSpPr>
          <p:nvPr>
            <p:ph idx="1"/>
          </p:nvPr>
        </p:nvSpPr>
        <p:spPr/>
        <p:txBody>
          <a:bodyPr>
            <a:normAutofit fontScale="85000" lnSpcReduction="20000"/>
          </a:bodyPr>
          <a:lstStyle/>
          <a:p>
            <a:r>
              <a:rPr lang="de-DE" b="0" i="0" dirty="0">
                <a:effectLst/>
                <a:latin typeface="Arial" panose="020B0604020202020204" pitchFamily="34" charset="0"/>
              </a:rPr>
              <a:t>Data Cleaning &amp; EDA</a:t>
            </a:r>
          </a:p>
          <a:p>
            <a:r>
              <a:rPr lang="de-DE" b="0" i="0" dirty="0">
                <a:effectLst/>
                <a:latin typeface="Arial" panose="020B0604020202020204" pitchFamily="34" charset="0"/>
              </a:rPr>
              <a:t>RFM Analysis</a:t>
            </a:r>
            <a:endParaRPr lang="de-DE" dirty="0">
              <a:latin typeface="Arial" panose="020B0604020202020204" pitchFamily="34" charset="0"/>
            </a:endParaRPr>
          </a:p>
          <a:p>
            <a:r>
              <a:rPr lang="de-DE" b="0" i="0" dirty="0">
                <a:effectLst/>
                <a:latin typeface="Arial" panose="020B0604020202020204" pitchFamily="34" charset="0"/>
              </a:rPr>
              <a:t>RFM Segmentation</a:t>
            </a:r>
          </a:p>
          <a:p>
            <a:r>
              <a:rPr lang="de-DE" b="0" i="0" dirty="0">
                <a:effectLst/>
                <a:latin typeface="Arial" panose="020B0604020202020204" pitchFamily="34" charset="0"/>
              </a:rPr>
              <a:t>K-</a:t>
            </a:r>
            <a:r>
              <a:rPr lang="de-DE" b="0" i="0" dirty="0" err="1">
                <a:effectLst/>
                <a:latin typeface="Arial" panose="020B0604020202020204" pitchFamily="34" charset="0"/>
              </a:rPr>
              <a:t>Means</a:t>
            </a:r>
            <a:r>
              <a:rPr lang="de-DE" b="0" i="0" dirty="0">
                <a:effectLst/>
                <a:latin typeface="Arial" panose="020B0604020202020204" pitchFamily="34" charset="0"/>
              </a:rPr>
              <a:t> Modelling</a:t>
            </a:r>
          </a:p>
          <a:p>
            <a:r>
              <a:rPr lang="de-DE" b="0" i="0" dirty="0">
                <a:effectLst/>
                <a:latin typeface="Arial" panose="020B0604020202020204" pitchFamily="34" charset="0"/>
              </a:rPr>
              <a:t>Cohort Analysis</a:t>
            </a:r>
            <a:br>
              <a:rPr lang="de-DE" dirty="0"/>
            </a:br>
            <a:br>
              <a:rPr lang="de-DE" dirty="0"/>
            </a:br>
            <a:br>
              <a:rPr lang="de-DE" dirty="0"/>
            </a:br>
            <a:br>
              <a:rPr lang="de-DE" dirty="0"/>
            </a:br>
            <a:endParaRPr lang="de-DE" dirty="0"/>
          </a:p>
        </p:txBody>
      </p:sp>
    </p:spTree>
    <p:extLst>
      <p:ext uri="{BB962C8B-B14F-4D97-AF65-F5344CB8AC3E}">
        <p14:creationId xmlns:p14="http://schemas.microsoft.com/office/powerpoint/2010/main" val="99206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39B8C-3B6A-C414-3FF0-1D1F1773DD0E}"/>
              </a:ext>
            </a:extLst>
          </p:cNvPr>
          <p:cNvSpPr>
            <a:spLocks noGrp="1"/>
          </p:cNvSpPr>
          <p:nvPr>
            <p:ph type="title"/>
          </p:nvPr>
        </p:nvSpPr>
        <p:spPr/>
        <p:txBody>
          <a:bodyPr/>
          <a:lstStyle/>
          <a:p>
            <a:r>
              <a:rPr lang="de-DE" b="0" i="0" dirty="0">
                <a:effectLst/>
                <a:latin typeface="Arial" panose="020B0604020202020204" pitchFamily="34" charset="0"/>
              </a:rPr>
              <a:t>Schedule</a:t>
            </a:r>
            <a:endParaRPr lang="de-DE" dirty="0"/>
          </a:p>
        </p:txBody>
      </p:sp>
      <p:sp>
        <p:nvSpPr>
          <p:cNvPr id="3" name="Inhaltsplatzhalter 2">
            <a:extLst>
              <a:ext uri="{FF2B5EF4-FFF2-40B4-BE49-F238E27FC236}">
                <a16:creationId xmlns:a16="http://schemas.microsoft.com/office/drawing/2014/main" id="{75DEA276-3651-3FFD-E1D0-96C223D60626}"/>
              </a:ext>
            </a:extLst>
          </p:cNvPr>
          <p:cNvSpPr>
            <a:spLocks noGrp="1"/>
          </p:cNvSpPr>
          <p:nvPr>
            <p:ph idx="1"/>
          </p:nvPr>
        </p:nvSpPr>
        <p:spPr/>
        <p:txBody>
          <a:bodyPr>
            <a:normAutofit fontScale="62500" lnSpcReduction="20000"/>
          </a:bodyPr>
          <a:lstStyle/>
          <a:p>
            <a:pPr marL="0" indent="0">
              <a:buNone/>
            </a:pPr>
            <a:br>
              <a:rPr lang="de-DE" dirty="0"/>
            </a:br>
            <a:r>
              <a:rPr lang="de-DE" dirty="0"/>
              <a:t>17.10 </a:t>
            </a:r>
            <a:r>
              <a:rPr lang="de-DE" b="0" i="0" dirty="0">
                <a:effectLst/>
                <a:latin typeface="Arial" panose="020B0604020202020204" pitchFamily="34" charset="0"/>
              </a:rPr>
              <a:t>Data Cleaning &amp; EDA</a:t>
            </a:r>
          </a:p>
          <a:p>
            <a:pPr marL="0" indent="0">
              <a:buNone/>
            </a:pPr>
            <a:br>
              <a:rPr lang="de-DE" dirty="0"/>
            </a:br>
            <a:r>
              <a:rPr lang="de-DE" dirty="0"/>
              <a:t>18.10 </a:t>
            </a:r>
            <a:r>
              <a:rPr lang="de-DE" b="0" i="0" dirty="0">
                <a:effectLst/>
                <a:latin typeface="Arial" panose="020B0604020202020204" pitchFamily="34" charset="0"/>
              </a:rPr>
              <a:t>RFM Analysis &amp; Segmentation</a:t>
            </a:r>
          </a:p>
          <a:p>
            <a:pPr marL="0" indent="0">
              <a:buNone/>
            </a:pPr>
            <a:br>
              <a:rPr lang="de-DE" dirty="0"/>
            </a:br>
            <a:r>
              <a:rPr lang="de-DE" dirty="0"/>
              <a:t>19.10 </a:t>
            </a:r>
            <a:r>
              <a:rPr lang="de-DE" b="0" i="0" dirty="0">
                <a:effectLst/>
                <a:latin typeface="Arial" panose="020B0604020202020204" pitchFamily="34" charset="0"/>
              </a:rPr>
              <a:t>K-</a:t>
            </a:r>
            <a:r>
              <a:rPr lang="de-DE" b="0" i="0" dirty="0" err="1">
                <a:effectLst/>
                <a:latin typeface="Arial" panose="020B0604020202020204" pitchFamily="34" charset="0"/>
              </a:rPr>
              <a:t>Means</a:t>
            </a:r>
            <a:r>
              <a:rPr lang="de-DE" b="0" i="0" dirty="0">
                <a:effectLst/>
                <a:latin typeface="Arial" panose="020B0604020202020204" pitchFamily="34" charset="0"/>
              </a:rPr>
              <a:t> Modelling </a:t>
            </a:r>
          </a:p>
          <a:p>
            <a:pPr marL="0" indent="0">
              <a:buNone/>
            </a:pPr>
            <a:endParaRPr lang="de-DE" b="0" i="0" dirty="0">
              <a:effectLst/>
              <a:latin typeface="Arial" panose="020B0604020202020204" pitchFamily="34" charset="0"/>
            </a:endParaRPr>
          </a:p>
          <a:p>
            <a:pPr marL="0" indent="0">
              <a:buNone/>
            </a:pPr>
            <a:r>
              <a:rPr lang="de-DE" b="0" i="0" dirty="0">
                <a:effectLst/>
                <a:latin typeface="Arial" panose="020B0604020202020204" pitchFamily="34" charset="0"/>
              </a:rPr>
              <a:t>20.10 Cohort Analysis</a:t>
            </a:r>
          </a:p>
          <a:p>
            <a:pPr marL="0" indent="0">
              <a:buNone/>
            </a:pPr>
            <a:endParaRPr lang="de-DE" dirty="0">
              <a:latin typeface="Arial" panose="020B0604020202020204" pitchFamily="34" charset="0"/>
            </a:endParaRPr>
          </a:p>
          <a:p>
            <a:pPr marL="0" indent="0">
              <a:buNone/>
            </a:pPr>
            <a:r>
              <a:rPr lang="de-DE" dirty="0">
                <a:latin typeface="Arial" panose="020B0604020202020204" pitchFamily="34" charset="0"/>
              </a:rPr>
              <a:t>21.10 Review</a:t>
            </a:r>
            <a:br>
              <a:rPr lang="de-DE" dirty="0"/>
            </a:br>
            <a:endParaRPr lang="de-DE" dirty="0"/>
          </a:p>
        </p:txBody>
      </p:sp>
    </p:spTree>
    <p:extLst>
      <p:ext uri="{BB962C8B-B14F-4D97-AF65-F5344CB8AC3E}">
        <p14:creationId xmlns:p14="http://schemas.microsoft.com/office/powerpoint/2010/main" val="128487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3FDCB5-F400-074E-39E8-DB3FFB515A63}"/>
              </a:ext>
            </a:extLst>
          </p:cNvPr>
          <p:cNvSpPr>
            <a:spLocks noGrp="1"/>
          </p:cNvSpPr>
          <p:nvPr>
            <p:ph type="title"/>
          </p:nvPr>
        </p:nvSpPr>
        <p:spPr>
          <a:xfrm>
            <a:off x="838200" y="365125"/>
            <a:ext cx="10515600" cy="913169"/>
          </a:xfrm>
        </p:spPr>
        <p:txBody>
          <a:bodyPr/>
          <a:lstStyle/>
          <a:p>
            <a:r>
              <a:rPr lang="de-DE" b="1" dirty="0" err="1"/>
              <a:t>Methodology</a:t>
            </a:r>
            <a:endParaRPr lang="de-DE" b="1" dirty="0"/>
          </a:p>
        </p:txBody>
      </p:sp>
      <p:sp>
        <p:nvSpPr>
          <p:cNvPr id="3" name="Inhaltsplatzhalter 2">
            <a:extLst>
              <a:ext uri="{FF2B5EF4-FFF2-40B4-BE49-F238E27FC236}">
                <a16:creationId xmlns:a16="http://schemas.microsoft.com/office/drawing/2014/main" id="{3DEEB31B-B78E-59B2-DB98-711175D55773}"/>
              </a:ext>
            </a:extLst>
          </p:cNvPr>
          <p:cNvSpPr>
            <a:spLocks noGrp="1"/>
          </p:cNvSpPr>
          <p:nvPr>
            <p:ph idx="1"/>
          </p:nvPr>
        </p:nvSpPr>
        <p:spPr>
          <a:xfrm>
            <a:off x="838200" y="999208"/>
            <a:ext cx="10515600" cy="497509"/>
          </a:xfrm>
        </p:spPr>
        <p:txBody>
          <a:bodyPr>
            <a:normAutofit lnSpcReduction="10000"/>
          </a:bodyPr>
          <a:lstStyle/>
          <a:p>
            <a:pPr marL="0" indent="0">
              <a:buNone/>
            </a:pPr>
            <a:r>
              <a:rPr lang="de-DE" dirty="0"/>
              <a:t>Columns: 8		</a:t>
            </a:r>
            <a:r>
              <a:rPr lang="de-DE" dirty="0" err="1"/>
              <a:t>Rows</a:t>
            </a:r>
            <a:r>
              <a:rPr lang="de-DE" dirty="0"/>
              <a:t>: 541.909		</a:t>
            </a:r>
            <a:r>
              <a:rPr lang="de-DE" dirty="0" err="1"/>
              <a:t>Duplicated</a:t>
            </a:r>
            <a:r>
              <a:rPr lang="de-DE" dirty="0"/>
              <a:t>: 5.118</a:t>
            </a:r>
          </a:p>
        </p:txBody>
      </p:sp>
      <p:pic>
        <p:nvPicPr>
          <p:cNvPr id="13" name="Grafik 12">
            <a:extLst>
              <a:ext uri="{FF2B5EF4-FFF2-40B4-BE49-F238E27FC236}">
                <a16:creationId xmlns:a16="http://schemas.microsoft.com/office/drawing/2014/main" id="{3C29A0FC-9E41-5689-648B-D987DA268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33" y="1493662"/>
            <a:ext cx="5357324" cy="2918713"/>
          </a:xfrm>
          <a:prstGeom prst="rect">
            <a:avLst/>
          </a:prstGeom>
        </p:spPr>
      </p:pic>
      <p:pic>
        <p:nvPicPr>
          <p:cNvPr id="15" name="Grafik 14">
            <a:extLst>
              <a:ext uri="{FF2B5EF4-FFF2-40B4-BE49-F238E27FC236}">
                <a16:creationId xmlns:a16="http://schemas.microsoft.com/office/drawing/2014/main" id="{48594E7D-AAF6-F538-FC6F-F791F8127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437" y="1489081"/>
            <a:ext cx="3621954" cy="833491"/>
          </a:xfrm>
          <a:prstGeom prst="rect">
            <a:avLst/>
          </a:prstGeom>
        </p:spPr>
      </p:pic>
      <p:pic>
        <p:nvPicPr>
          <p:cNvPr id="17" name="Grafik 16">
            <a:extLst>
              <a:ext uri="{FF2B5EF4-FFF2-40B4-BE49-F238E27FC236}">
                <a16:creationId xmlns:a16="http://schemas.microsoft.com/office/drawing/2014/main" id="{C01432BC-0A2D-C226-CCCA-937BB127B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02" y="4463923"/>
            <a:ext cx="2293819" cy="2164268"/>
          </a:xfrm>
          <a:prstGeom prst="rect">
            <a:avLst/>
          </a:prstGeom>
        </p:spPr>
      </p:pic>
      <p:pic>
        <p:nvPicPr>
          <p:cNvPr id="4" name="Picture 5">
            <a:extLst>
              <a:ext uri="{FF2B5EF4-FFF2-40B4-BE49-F238E27FC236}">
                <a16:creationId xmlns:a16="http://schemas.microsoft.com/office/drawing/2014/main" id="{6D1F95D1-ED88-FF14-A9B4-9D231771FFAE}"/>
              </a:ext>
            </a:extLst>
          </p:cNvPr>
          <p:cNvPicPr>
            <a:picLocks noChangeAspect="1"/>
          </p:cNvPicPr>
          <p:nvPr/>
        </p:nvPicPr>
        <p:blipFill>
          <a:blip r:embed="rId5"/>
          <a:stretch>
            <a:fillRect/>
          </a:stretch>
        </p:blipFill>
        <p:spPr>
          <a:xfrm>
            <a:off x="6428874" y="2751475"/>
            <a:ext cx="5360067" cy="3520732"/>
          </a:xfrm>
          <a:prstGeom prst="rect">
            <a:avLst/>
          </a:prstGeom>
        </p:spPr>
      </p:pic>
    </p:spTree>
    <p:extLst>
      <p:ext uri="{BB962C8B-B14F-4D97-AF65-F5344CB8AC3E}">
        <p14:creationId xmlns:p14="http://schemas.microsoft.com/office/powerpoint/2010/main" val="4069215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F93A242-6D2D-344E-104D-B67604DDB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77" y="3008349"/>
            <a:ext cx="8916173" cy="350550"/>
          </a:xfrm>
          <a:prstGeom prst="rect">
            <a:avLst/>
          </a:prstGeom>
        </p:spPr>
      </p:pic>
      <p:pic>
        <p:nvPicPr>
          <p:cNvPr id="9" name="Grafik 8">
            <a:extLst>
              <a:ext uri="{FF2B5EF4-FFF2-40B4-BE49-F238E27FC236}">
                <a16:creationId xmlns:a16="http://schemas.microsoft.com/office/drawing/2014/main" id="{B9B495A6-80BF-357A-58FB-2EA23C9E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43" y="3510677"/>
            <a:ext cx="8017025" cy="3300253"/>
          </a:xfrm>
          <a:prstGeom prst="rect">
            <a:avLst/>
          </a:prstGeom>
        </p:spPr>
      </p:pic>
      <p:pic>
        <p:nvPicPr>
          <p:cNvPr id="2" name="Picture 2">
            <a:extLst>
              <a:ext uri="{FF2B5EF4-FFF2-40B4-BE49-F238E27FC236}">
                <a16:creationId xmlns:a16="http://schemas.microsoft.com/office/drawing/2014/main" id="{11DB6CBE-9642-D409-FBBA-BC9173DDDDBD}"/>
              </a:ext>
            </a:extLst>
          </p:cNvPr>
          <p:cNvPicPr>
            <a:picLocks noChangeAspect="1"/>
          </p:cNvPicPr>
          <p:nvPr/>
        </p:nvPicPr>
        <p:blipFill>
          <a:blip r:embed="rId4"/>
          <a:stretch>
            <a:fillRect/>
          </a:stretch>
        </p:blipFill>
        <p:spPr>
          <a:xfrm>
            <a:off x="423111" y="671362"/>
            <a:ext cx="7124700" cy="1244466"/>
          </a:xfrm>
          <a:prstGeom prst="rect">
            <a:avLst/>
          </a:prstGeom>
        </p:spPr>
      </p:pic>
      <p:sp>
        <p:nvSpPr>
          <p:cNvPr id="8" name="Title 7">
            <a:extLst>
              <a:ext uri="{FF2B5EF4-FFF2-40B4-BE49-F238E27FC236}">
                <a16:creationId xmlns:a16="http://schemas.microsoft.com/office/drawing/2014/main" id="{8AB30348-21B3-0F52-44DB-DF6D8ED3EA38}"/>
              </a:ext>
            </a:extLst>
          </p:cNvPr>
          <p:cNvSpPr>
            <a:spLocks noGrp="1"/>
          </p:cNvSpPr>
          <p:nvPr>
            <p:ph type="title"/>
          </p:nvPr>
        </p:nvSpPr>
        <p:spPr>
          <a:xfrm>
            <a:off x="8436293" y="313718"/>
            <a:ext cx="3017518" cy="1478570"/>
          </a:xfrm>
        </p:spPr>
        <p:txBody>
          <a:bodyPr>
            <a:normAutofit/>
          </a:bodyPr>
          <a:lstStyle/>
          <a:p>
            <a:r>
              <a:rPr lang="en-US" sz="4000" b="1" dirty="0"/>
              <a:t>Quantity</a:t>
            </a:r>
          </a:p>
        </p:txBody>
      </p:sp>
      <p:pic>
        <p:nvPicPr>
          <p:cNvPr id="6" name="Picture 7" descr="Text&#10;&#10;Description automatically generated">
            <a:extLst>
              <a:ext uri="{FF2B5EF4-FFF2-40B4-BE49-F238E27FC236}">
                <a16:creationId xmlns:a16="http://schemas.microsoft.com/office/drawing/2014/main" id="{404249D0-1577-2551-07A6-BFA310920A69}"/>
              </a:ext>
            </a:extLst>
          </p:cNvPr>
          <p:cNvPicPr>
            <a:picLocks noGrp="1" noChangeAspect="1"/>
          </p:cNvPicPr>
          <p:nvPr>
            <p:ph idx="4294967295"/>
          </p:nvPr>
        </p:nvPicPr>
        <p:blipFill>
          <a:blip r:embed="rId5"/>
          <a:stretch>
            <a:fillRect/>
          </a:stretch>
        </p:blipFill>
        <p:spPr>
          <a:xfrm>
            <a:off x="426720" y="2019300"/>
            <a:ext cx="9906000" cy="884238"/>
          </a:xfrm>
        </p:spPr>
      </p:pic>
    </p:spTree>
    <p:extLst>
      <p:ext uri="{BB962C8B-B14F-4D97-AF65-F5344CB8AC3E}">
        <p14:creationId xmlns:p14="http://schemas.microsoft.com/office/powerpoint/2010/main" val="50619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407A-3306-3B20-58AF-B604806ED8DB}"/>
              </a:ext>
            </a:extLst>
          </p:cNvPr>
          <p:cNvSpPr>
            <a:spLocks noGrp="1"/>
          </p:cNvSpPr>
          <p:nvPr>
            <p:ph type="title"/>
          </p:nvPr>
        </p:nvSpPr>
        <p:spPr/>
        <p:txBody>
          <a:bodyPr>
            <a:normAutofit/>
          </a:bodyPr>
          <a:lstStyle/>
          <a:p>
            <a:r>
              <a:rPr lang="en-US" dirty="0"/>
              <a:t>Unit Price</a:t>
            </a:r>
          </a:p>
        </p:txBody>
      </p:sp>
      <p:pic>
        <p:nvPicPr>
          <p:cNvPr id="7" name="Picture 7" descr="Chart&#10;&#10;Description automatically generated">
            <a:extLst>
              <a:ext uri="{FF2B5EF4-FFF2-40B4-BE49-F238E27FC236}">
                <a16:creationId xmlns:a16="http://schemas.microsoft.com/office/drawing/2014/main" id="{20642322-4E98-73A7-21DC-8EF9007A66F3}"/>
              </a:ext>
            </a:extLst>
          </p:cNvPr>
          <p:cNvPicPr>
            <a:picLocks noChangeAspect="1"/>
          </p:cNvPicPr>
          <p:nvPr/>
        </p:nvPicPr>
        <p:blipFill>
          <a:blip r:embed="rId3"/>
          <a:stretch>
            <a:fillRect/>
          </a:stretch>
        </p:blipFill>
        <p:spPr>
          <a:xfrm>
            <a:off x="884479" y="2637812"/>
            <a:ext cx="5886962" cy="3081973"/>
          </a:xfrm>
          <a:prstGeom prst="rect">
            <a:avLst/>
          </a:prstGeom>
        </p:spPr>
      </p:pic>
      <p:pic>
        <p:nvPicPr>
          <p:cNvPr id="4" name="Picture 4" descr="Graphical user interface, text, application, chat or text message&#10;&#10;Description automatically generated">
            <a:extLst>
              <a:ext uri="{FF2B5EF4-FFF2-40B4-BE49-F238E27FC236}">
                <a16:creationId xmlns:a16="http://schemas.microsoft.com/office/drawing/2014/main" id="{FE0E8B13-67EA-C83C-5ADE-6BCE018723BA}"/>
              </a:ext>
            </a:extLst>
          </p:cNvPr>
          <p:cNvPicPr>
            <a:picLocks noChangeAspect="1"/>
          </p:cNvPicPr>
          <p:nvPr/>
        </p:nvPicPr>
        <p:blipFill>
          <a:blip r:embed="rId4"/>
          <a:stretch>
            <a:fillRect/>
          </a:stretch>
        </p:blipFill>
        <p:spPr>
          <a:xfrm>
            <a:off x="6914861" y="2925105"/>
            <a:ext cx="4875195" cy="1008907"/>
          </a:xfrm>
          <a:prstGeom prst="rect">
            <a:avLst/>
          </a:prstGeom>
        </p:spPr>
      </p:pic>
      <p:pic>
        <p:nvPicPr>
          <p:cNvPr id="6" name="Picture 6" descr="A picture containing icon&#10;&#10;Description automatically generated">
            <a:extLst>
              <a:ext uri="{FF2B5EF4-FFF2-40B4-BE49-F238E27FC236}">
                <a16:creationId xmlns:a16="http://schemas.microsoft.com/office/drawing/2014/main" id="{6AF7614C-A01F-5A79-498D-E7CF8F80BBCF}"/>
              </a:ext>
            </a:extLst>
          </p:cNvPr>
          <p:cNvPicPr>
            <a:picLocks noChangeAspect="1"/>
          </p:cNvPicPr>
          <p:nvPr/>
        </p:nvPicPr>
        <p:blipFill>
          <a:blip r:embed="rId5"/>
          <a:stretch>
            <a:fillRect/>
          </a:stretch>
        </p:blipFill>
        <p:spPr>
          <a:xfrm>
            <a:off x="889045" y="2061603"/>
            <a:ext cx="6840353" cy="420001"/>
          </a:xfrm>
          <a:prstGeom prst="rect">
            <a:avLst/>
          </a:prstGeom>
        </p:spPr>
      </p:pic>
    </p:spTree>
    <p:extLst>
      <p:ext uri="{BB962C8B-B14F-4D97-AF65-F5344CB8AC3E}">
        <p14:creationId xmlns:p14="http://schemas.microsoft.com/office/powerpoint/2010/main" val="366765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C6E0F3B-818D-C155-8B1E-9384C2A958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171" y="375241"/>
            <a:ext cx="10515600" cy="1588933"/>
          </a:xfrm>
        </p:spPr>
      </p:pic>
      <p:pic>
        <p:nvPicPr>
          <p:cNvPr id="2" name="Picture 2">
            <a:extLst>
              <a:ext uri="{FF2B5EF4-FFF2-40B4-BE49-F238E27FC236}">
                <a16:creationId xmlns:a16="http://schemas.microsoft.com/office/drawing/2014/main" id="{2AC2C0E9-E774-F098-81C1-7806F636F3A3}"/>
              </a:ext>
            </a:extLst>
          </p:cNvPr>
          <p:cNvPicPr>
            <a:picLocks noChangeAspect="1"/>
          </p:cNvPicPr>
          <p:nvPr/>
        </p:nvPicPr>
        <p:blipFill>
          <a:blip r:embed="rId3"/>
          <a:stretch>
            <a:fillRect/>
          </a:stretch>
        </p:blipFill>
        <p:spPr>
          <a:xfrm>
            <a:off x="556813" y="2032626"/>
            <a:ext cx="10516451" cy="3601572"/>
          </a:xfrm>
          <a:prstGeom prst="rect">
            <a:avLst/>
          </a:prstGeom>
        </p:spPr>
      </p:pic>
      <p:pic>
        <p:nvPicPr>
          <p:cNvPr id="3" name="Picture 3" descr="A picture containing text&#10;&#10;Description automatically generated">
            <a:extLst>
              <a:ext uri="{FF2B5EF4-FFF2-40B4-BE49-F238E27FC236}">
                <a16:creationId xmlns:a16="http://schemas.microsoft.com/office/drawing/2014/main" id="{F093FEB0-A56C-4A19-E065-19A0FC19B6BC}"/>
              </a:ext>
            </a:extLst>
          </p:cNvPr>
          <p:cNvPicPr>
            <a:picLocks noChangeAspect="1"/>
          </p:cNvPicPr>
          <p:nvPr/>
        </p:nvPicPr>
        <p:blipFill>
          <a:blip r:embed="rId4"/>
          <a:stretch>
            <a:fillRect/>
          </a:stretch>
        </p:blipFill>
        <p:spPr>
          <a:xfrm>
            <a:off x="548299" y="5725584"/>
            <a:ext cx="10524964" cy="536496"/>
          </a:xfrm>
          <a:prstGeom prst="rect">
            <a:avLst/>
          </a:prstGeom>
        </p:spPr>
      </p:pic>
      <p:sp>
        <p:nvSpPr>
          <p:cNvPr id="4" name="Rectangle: Rounded Corners 3">
            <a:extLst>
              <a:ext uri="{FF2B5EF4-FFF2-40B4-BE49-F238E27FC236}">
                <a16:creationId xmlns:a16="http://schemas.microsoft.com/office/drawing/2014/main" id="{F23DD09A-0C5D-6F73-89C3-C8DCAD966C65}"/>
              </a:ext>
            </a:extLst>
          </p:cNvPr>
          <p:cNvSpPr/>
          <p:nvPr/>
        </p:nvSpPr>
        <p:spPr>
          <a:xfrm>
            <a:off x="8810251" y="4001988"/>
            <a:ext cx="698144" cy="16346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D420F29-0A1E-0569-BDB1-C485EFC4DF57}"/>
              </a:ext>
            </a:extLst>
          </p:cNvPr>
          <p:cNvSpPr/>
          <p:nvPr/>
        </p:nvSpPr>
        <p:spPr>
          <a:xfrm>
            <a:off x="4057596" y="4012897"/>
            <a:ext cx="621520" cy="16261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Text&#10;&#10;Description automatically generated">
            <a:extLst>
              <a:ext uri="{FF2B5EF4-FFF2-40B4-BE49-F238E27FC236}">
                <a16:creationId xmlns:a16="http://schemas.microsoft.com/office/drawing/2014/main" id="{D587FABA-0AE3-7A1A-5322-79100AE7FAF4}"/>
              </a:ext>
            </a:extLst>
          </p:cNvPr>
          <p:cNvPicPr>
            <a:picLocks noChangeAspect="1"/>
          </p:cNvPicPr>
          <p:nvPr/>
        </p:nvPicPr>
        <p:blipFill>
          <a:blip r:embed="rId5"/>
          <a:stretch>
            <a:fillRect/>
          </a:stretch>
        </p:blipFill>
        <p:spPr>
          <a:xfrm>
            <a:off x="556813" y="6301335"/>
            <a:ext cx="10980462" cy="283219"/>
          </a:xfrm>
          <a:prstGeom prst="rect">
            <a:avLst/>
          </a:prstGeom>
        </p:spPr>
      </p:pic>
    </p:spTree>
    <p:extLst>
      <p:ext uri="{BB962C8B-B14F-4D97-AF65-F5344CB8AC3E}">
        <p14:creationId xmlns:p14="http://schemas.microsoft.com/office/powerpoint/2010/main" val="3924205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Schaltkreis">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Schaltkreis">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altkreis">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TM04033919[[fn=Schaltkreis]]</Template>
  <TotalTime>0</TotalTime>
  <Words>291</Words>
  <Application>Microsoft Office PowerPoint</Application>
  <PresentationFormat>Widescreen</PresentationFormat>
  <Paragraphs>48</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Schaltkreis</vt:lpstr>
      <vt:lpstr>CAPSTONE PROJECT-1</vt:lpstr>
      <vt:lpstr>Contents</vt:lpstr>
      <vt:lpstr>Group Members</vt:lpstr>
      <vt:lpstr>Main StepS</vt:lpstr>
      <vt:lpstr>Schedule</vt:lpstr>
      <vt:lpstr>Methodology</vt:lpstr>
      <vt:lpstr>Quantity</vt:lpstr>
      <vt:lpstr>Unit Price</vt:lpstr>
      <vt:lpstr>PowerPoint Presentation</vt:lpstr>
      <vt:lpstr>Invoice no &amp; quantity</vt:lpstr>
      <vt:lpstr>Methodology</vt:lpstr>
      <vt:lpstr>Missing values &amp; cancelled orders</vt:lpstr>
      <vt:lpstr>the average number of unique items per order or per customer </vt:lpstr>
      <vt:lpstr>the total revenue per country </vt:lpstr>
      <vt:lpstr>The number of customer per country </vt:lpstr>
      <vt:lpstr>Explore the UK Market </vt:lpstr>
      <vt:lpstr>PowerPoint Presentation</vt:lpstr>
      <vt:lpstr>rfm</vt:lpstr>
      <vt:lpstr>rfM</vt:lpstr>
      <vt:lpstr>Rfm SCORE</vt:lpstr>
      <vt:lpstr>RFM analysis with ohne weighting</vt:lpstr>
      <vt:lpstr>Rfm analysis with weighted features</vt:lpstr>
      <vt:lpstr>COMPARISON OF WEIGHTED RESULTS WITH UNWEIGHTED</vt:lpstr>
      <vt:lpstr>K-means </vt:lpstr>
      <vt:lpstr>Determining the number of clusters</vt:lpstr>
      <vt:lpstr>Model fitting</vt:lpstr>
      <vt:lpstr>Visualizing the Clusters</vt:lpstr>
      <vt:lpstr>Comparing the clusters with weighted rfm results</vt:lpstr>
      <vt:lpstr>Comparing the all results</vt:lpstr>
      <vt:lpstr>Comparing the all results</vt:lpstr>
      <vt:lpstr>Cohort analysis</vt:lpstr>
      <vt:lpstr>Cohort analysis</vt:lpstr>
      <vt:lpstr>Cohort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dc:title>
  <dc:creator>Eyyup Oguzhan Uksal</dc:creator>
  <cp:lastModifiedBy>Eyyup Oguzhan Uksal</cp:lastModifiedBy>
  <cp:revision>608</cp:revision>
  <dcterms:created xsi:type="dcterms:W3CDTF">2022-10-20T14:43:44Z</dcterms:created>
  <dcterms:modified xsi:type="dcterms:W3CDTF">2022-10-24T09:58:27Z</dcterms:modified>
</cp:coreProperties>
</file>